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2406" y="1408445"/>
            <a:ext cx="7639186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88375" y="3442711"/>
            <a:ext cx="3288665" cy="528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1">
                <a:solidFill>
                  <a:srgbClr val="1414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1">
                <a:solidFill>
                  <a:srgbClr val="1414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025" y="70361"/>
            <a:ext cx="8920750" cy="14892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2500" y="1560165"/>
            <a:ext cx="5360670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1">
                <a:solidFill>
                  <a:srgbClr val="1414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rdynfeingold.norby.live/" TargetMode="External"/><Relationship Id="rId5" Type="http://schemas.openxmlformats.org/officeDocument/2006/relationships/hyperlink" Target="http://www.positive-medicine.com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155397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character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josealjovin?utm_source=unsplash&amp;utm_medium=referral&amp;utm_content=creditCopyText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purpose?utm_source=unsplash&amp;utm_medium=referral&amp;utm_content=creditCopyText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josealjovin?utm_source=unsplash&amp;utm_medium=referral&amp;utm_content=creditCopyText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purpose?utm_source=unsplash&amp;utm_medium=referral&amp;utm_content=creditCopyText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courtmarie?utm_source=unsplash&amp;utm_medium=referral&amp;utm_content=creditCopyText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joyful?utm_source=unsplash&amp;utm_medium=referral&amp;utm_content=creditCopyText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%40lidyanada?utm_source=unsplash&amp;utm_medium=referral&amp;utm_content=creditCopyText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splash.com/s/photos/happy?utm_source=unsplash&amp;utm_medium=referral&amp;utm_content=creditCopyText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30.png"/><Relationship Id="rId7" Type="http://schemas.openxmlformats.org/officeDocument/2006/relationships/image" Target="../media/image10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7.png"/><Relationship Id="rId7" Type="http://schemas.openxmlformats.org/officeDocument/2006/relationships/image" Target="../media/image10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rdynfeingold.norby.live/" TargetMode="External"/><Relationship Id="rId5" Type="http://schemas.openxmlformats.org/officeDocument/2006/relationships/hyperlink" Target="http://www.positive-medicine.com/" TargetMode="External"/><Relationship Id="rId4" Type="http://schemas.openxmlformats.org/officeDocument/2006/relationships/hyperlink" Target="mailto:jordyn.feingold@gmail.co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676" y="0"/>
              <a:ext cx="7050000" cy="467877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12050" y="2689075"/>
            <a:ext cx="3813810" cy="352425"/>
          </a:xfrm>
          <a:prstGeom prst="rect">
            <a:avLst/>
          </a:prstGeom>
          <a:solidFill>
            <a:srgbClr val="F32F7F"/>
          </a:solidFill>
        </p:spPr>
        <p:txBody>
          <a:bodyPr vert="horz" wrap="square" lIns="0" tIns="28575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225"/>
              </a:spcBef>
            </a:pPr>
            <a:r>
              <a:rPr sz="1800" spc="60" dirty="0">
                <a:solidFill>
                  <a:srgbClr val="FFFFFF"/>
                </a:solidFill>
                <a:latin typeface="Tahoma"/>
                <a:cs typeface="Tahoma"/>
              </a:rPr>
              <a:t>REVAMPing</a:t>
            </a:r>
            <a:r>
              <a:rPr sz="18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Clinician</a:t>
            </a:r>
            <a:r>
              <a:rPr sz="18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Well-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Being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28659" y="1922586"/>
            <a:ext cx="668655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670" dirty="0">
                <a:solidFill>
                  <a:srgbClr val="141440"/>
                </a:solidFill>
              </a:rPr>
              <a:t>POSITIVE</a:t>
            </a:r>
            <a:r>
              <a:rPr sz="5000" spc="290" dirty="0">
                <a:solidFill>
                  <a:srgbClr val="141440"/>
                </a:solidFill>
              </a:rPr>
              <a:t> </a:t>
            </a:r>
            <a:r>
              <a:rPr sz="5000" spc="670" dirty="0">
                <a:solidFill>
                  <a:srgbClr val="141440"/>
                </a:solidFill>
              </a:rPr>
              <a:t>MEDICINE</a:t>
            </a:r>
            <a:endParaRPr sz="50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3900" y="738575"/>
            <a:ext cx="4577549" cy="12651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123382" y="3200441"/>
            <a:ext cx="2898140" cy="108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300" b="1" spc="310" dirty="0">
                <a:solidFill>
                  <a:srgbClr val="141440"/>
                </a:solidFill>
                <a:latin typeface="Calibri"/>
                <a:cs typeface="Calibri"/>
              </a:rPr>
              <a:t>Jordyn</a:t>
            </a:r>
            <a:r>
              <a:rPr sz="2300" b="1" spc="13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300" b="1" spc="195" dirty="0">
                <a:solidFill>
                  <a:srgbClr val="141440"/>
                </a:solidFill>
                <a:latin typeface="Calibri"/>
                <a:cs typeface="Calibri"/>
              </a:rPr>
              <a:t>H.</a:t>
            </a:r>
            <a:r>
              <a:rPr sz="2300" b="1" spc="13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300" b="1" spc="285" dirty="0">
                <a:solidFill>
                  <a:srgbClr val="141440"/>
                </a:solidFill>
                <a:latin typeface="Calibri"/>
                <a:cs typeface="Calibri"/>
              </a:rPr>
              <a:t>Feingold</a:t>
            </a:r>
            <a:endParaRPr sz="2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000" b="1" spc="165" dirty="0">
                <a:solidFill>
                  <a:srgbClr val="141440"/>
                </a:solidFill>
                <a:latin typeface="Calibri"/>
                <a:cs typeface="Calibri"/>
              </a:rPr>
              <a:t>MD,</a:t>
            </a:r>
            <a:r>
              <a:rPr sz="2000" b="1" spc="12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000" b="1" spc="245" dirty="0">
                <a:solidFill>
                  <a:srgbClr val="141440"/>
                </a:solidFill>
                <a:latin typeface="Calibri"/>
                <a:cs typeface="Calibri"/>
              </a:rPr>
              <a:t>MSCR,</a:t>
            </a:r>
            <a:r>
              <a:rPr sz="2000" b="1" spc="12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000" b="1" spc="280" dirty="0">
                <a:solidFill>
                  <a:srgbClr val="141440"/>
                </a:solidFill>
                <a:latin typeface="Calibri"/>
                <a:cs typeface="Calibri"/>
              </a:rPr>
              <a:t>MAPP</a:t>
            </a:r>
            <a:endParaRPr sz="2000">
              <a:latin typeface="Calibri"/>
              <a:cs typeface="Calibri"/>
            </a:endParaRPr>
          </a:p>
          <a:p>
            <a:pPr marL="212725" marR="204470" algn="ctr">
              <a:lnSpc>
                <a:spcPct val="100000"/>
              </a:lnSpc>
              <a:spcBef>
                <a:spcPts val="30"/>
              </a:spcBef>
            </a:pPr>
            <a:r>
              <a:rPr sz="1300" b="1" u="heavy" spc="13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alibri"/>
                <a:cs typeface="Calibri"/>
                <a:hlinkClick r:id="rId5"/>
              </a:rPr>
              <a:t>www.positive-</a:t>
            </a:r>
            <a:r>
              <a:rPr sz="1300" b="1" u="heavy" spc="15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alibri"/>
                <a:cs typeface="Calibri"/>
                <a:hlinkClick r:id="rId5"/>
              </a:rPr>
              <a:t>medicine.com</a:t>
            </a:r>
            <a:r>
              <a:rPr sz="1300" b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300" b="1" u="heavy" spc="120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alibri"/>
                <a:cs typeface="Calibri"/>
                <a:hlinkClick r:id="rId6"/>
              </a:rPr>
              <a:t>jordynfeingold.norby.live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918" y="467974"/>
              <a:ext cx="1981199" cy="3788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8098" rIns="0" bIns="0" rtlCol="0">
            <a:spAutoFit/>
          </a:bodyPr>
          <a:lstStyle/>
          <a:p>
            <a:pPr marL="78740" algn="ctr">
              <a:lnSpc>
                <a:spcPct val="100000"/>
              </a:lnSpc>
              <a:spcBef>
                <a:spcPts val="100"/>
              </a:spcBef>
            </a:pPr>
            <a:r>
              <a:rPr sz="3000" spc="345" dirty="0"/>
              <a:t>Diagnosis:</a:t>
            </a:r>
            <a:r>
              <a:rPr sz="3000" spc="195" dirty="0"/>
              <a:t> </a:t>
            </a:r>
            <a:r>
              <a:rPr sz="3000" spc="385" dirty="0"/>
              <a:t>Burnout</a:t>
            </a:r>
            <a:endParaRPr sz="3000"/>
          </a:p>
          <a:p>
            <a:pPr marL="78740" algn="ctr">
              <a:lnSpc>
                <a:spcPct val="100000"/>
              </a:lnSpc>
              <a:spcBef>
                <a:spcPts val="65"/>
              </a:spcBef>
            </a:pPr>
            <a:r>
              <a:rPr sz="1350" b="0" dirty="0">
                <a:latin typeface="Century Gothic"/>
                <a:cs typeface="Century Gothic"/>
              </a:rPr>
              <a:t>As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lives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hang</a:t>
            </a:r>
            <a:r>
              <a:rPr sz="1350" b="0" spc="70" dirty="0">
                <a:latin typeface="Century Gothic"/>
                <a:cs typeface="Century Gothic"/>
              </a:rPr>
              <a:t> </a:t>
            </a:r>
            <a:r>
              <a:rPr sz="1350" b="0" spc="80" dirty="0">
                <a:latin typeface="Century Gothic"/>
                <a:cs typeface="Century Gothic"/>
              </a:rPr>
              <a:t>in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the</a:t>
            </a:r>
            <a:r>
              <a:rPr sz="1350" b="0" spc="70" dirty="0">
                <a:latin typeface="Century Gothic"/>
                <a:cs typeface="Century Gothic"/>
              </a:rPr>
              <a:t> </a:t>
            </a:r>
            <a:r>
              <a:rPr sz="1350" b="0" spc="-65" dirty="0">
                <a:latin typeface="Century Gothic"/>
                <a:cs typeface="Century Gothic"/>
              </a:rPr>
              <a:t>balance,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the</a:t>
            </a:r>
            <a:r>
              <a:rPr sz="1350" b="0" spc="70" dirty="0">
                <a:latin typeface="Century Gothic"/>
                <a:cs typeface="Century Gothic"/>
              </a:rPr>
              <a:t> </a:t>
            </a:r>
            <a:r>
              <a:rPr sz="1350" b="0" spc="-20" dirty="0">
                <a:latin typeface="Century Gothic"/>
                <a:cs typeface="Century Gothic"/>
              </a:rPr>
              <a:t>healthcare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community</a:t>
            </a:r>
            <a:r>
              <a:rPr sz="1350" b="0" spc="70" dirty="0">
                <a:latin typeface="Century Gothic"/>
                <a:cs typeface="Century Gothic"/>
              </a:rPr>
              <a:t> </a:t>
            </a:r>
            <a:r>
              <a:rPr sz="1350" b="0" spc="95" dirty="0">
                <a:latin typeface="Century Gothic"/>
                <a:cs typeface="Century Gothic"/>
              </a:rPr>
              <a:t>is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tackling</a:t>
            </a:r>
            <a:r>
              <a:rPr sz="1350" b="0" spc="70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emotional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dirty="0">
                <a:latin typeface="Century Gothic"/>
                <a:cs typeface="Century Gothic"/>
              </a:rPr>
              <a:t>exhaustion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spc="75" dirty="0">
                <a:latin typeface="Century Gothic"/>
                <a:cs typeface="Century Gothic"/>
              </a:rPr>
              <a:t>within</a:t>
            </a:r>
            <a:r>
              <a:rPr sz="1350" b="0" spc="70" dirty="0">
                <a:latin typeface="Century Gothic"/>
                <a:cs typeface="Century Gothic"/>
              </a:rPr>
              <a:t> </a:t>
            </a:r>
            <a:r>
              <a:rPr sz="1350" b="0" spc="90" dirty="0">
                <a:latin typeface="Century Gothic"/>
                <a:cs typeface="Century Gothic"/>
              </a:rPr>
              <a:t>its</a:t>
            </a:r>
            <a:r>
              <a:rPr sz="1350" b="0" spc="65" dirty="0">
                <a:latin typeface="Century Gothic"/>
                <a:cs typeface="Century Gothic"/>
              </a:rPr>
              <a:t> </a:t>
            </a:r>
            <a:r>
              <a:rPr sz="1350" b="0" spc="-10" dirty="0">
                <a:latin typeface="Century Gothic"/>
                <a:cs typeface="Century Gothic"/>
              </a:rPr>
              <a:t>ranks</a:t>
            </a:r>
            <a:endParaRPr sz="1350">
              <a:latin typeface="Century Gothic"/>
              <a:cs typeface="Century Gothic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500" y="327586"/>
            <a:ext cx="49764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75" dirty="0">
                <a:solidFill>
                  <a:srgbClr val="434343"/>
                </a:solidFill>
              </a:rPr>
              <a:t>The</a:t>
            </a:r>
            <a:r>
              <a:rPr sz="3600" spc="204" dirty="0">
                <a:solidFill>
                  <a:srgbClr val="434343"/>
                </a:solidFill>
              </a:rPr>
              <a:t> </a:t>
            </a:r>
            <a:r>
              <a:rPr sz="3600" spc="370" dirty="0">
                <a:solidFill>
                  <a:srgbClr val="434343"/>
                </a:solidFill>
              </a:rPr>
              <a:t>“Medical</a:t>
            </a:r>
            <a:r>
              <a:rPr sz="3600" spc="210" dirty="0">
                <a:solidFill>
                  <a:srgbClr val="434343"/>
                </a:solidFill>
              </a:rPr>
              <a:t> </a:t>
            </a:r>
            <a:r>
              <a:rPr sz="3600" spc="345" dirty="0">
                <a:solidFill>
                  <a:srgbClr val="434343"/>
                </a:solidFill>
              </a:rPr>
              <a:t>Model”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7027974" y="481250"/>
            <a:ext cx="2003425" cy="4557395"/>
            <a:chOff x="7027974" y="481250"/>
            <a:chExt cx="2003425" cy="45573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7974" y="481250"/>
              <a:ext cx="1904999" cy="17335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8781" y="4337900"/>
              <a:ext cx="1552549" cy="7004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2288" y="1199861"/>
            <a:ext cx="6595109" cy="3829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7505" marR="681355" indent="-345440">
              <a:lnSpc>
                <a:spcPct val="113300"/>
              </a:lnSpc>
              <a:spcBef>
                <a:spcPts val="100"/>
              </a:spcBef>
              <a:tabLst>
                <a:tab pos="357505" algn="l"/>
              </a:tabLst>
            </a:pPr>
            <a:r>
              <a:rPr sz="1600" spc="-409" dirty="0">
                <a:solidFill>
                  <a:srgbClr val="666666"/>
                </a:solidFill>
                <a:latin typeface="Lucida Sans Unicode"/>
                <a:cs typeface="Lucida Sans Unicode"/>
              </a:rPr>
              <a:t>×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	</a:t>
            </a:r>
            <a:r>
              <a:rPr sz="160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Emphasis</a:t>
            </a:r>
            <a:r>
              <a:rPr sz="160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on</a:t>
            </a:r>
            <a:r>
              <a:rPr sz="16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b="1" i="1" spc="180" dirty="0">
                <a:solidFill>
                  <a:srgbClr val="666666"/>
                </a:solidFill>
                <a:latin typeface="Calibri"/>
                <a:cs typeface="Calibri"/>
              </a:rPr>
              <a:t>treating</a:t>
            </a:r>
            <a:r>
              <a:rPr sz="1600" b="1" i="1" spc="1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160" dirty="0">
                <a:solidFill>
                  <a:srgbClr val="666666"/>
                </a:solidFill>
                <a:latin typeface="Calibri"/>
                <a:cs typeface="Calibri"/>
              </a:rPr>
              <a:t>disease</a:t>
            </a:r>
            <a:r>
              <a:rPr sz="1600" spc="160" dirty="0">
                <a:solidFill>
                  <a:srgbClr val="666666"/>
                </a:solidFill>
                <a:latin typeface="Lucida Sans Unicode"/>
                <a:cs typeface="Lucida Sans Unicode"/>
              </a:rPr>
              <a:t>,</a:t>
            </a:r>
            <a:r>
              <a:rPr sz="16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rather</a:t>
            </a:r>
            <a:r>
              <a:rPr sz="160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than</a:t>
            </a:r>
            <a:r>
              <a:rPr sz="16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b="1" i="1" spc="200" dirty="0">
                <a:solidFill>
                  <a:srgbClr val="666666"/>
                </a:solidFill>
                <a:latin typeface="Calibri"/>
                <a:cs typeface="Calibri"/>
              </a:rPr>
              <a:t>promoting </a:t>
            </a:r>
            <a:r>
              <a:rPr sz="1600" b="1" i="1" spc="190" dirty="0">
                <a:solidFill>
                  <a:srgbClr val="666666"/>
                </a:solidFill>
                <a:latin typeface="Calibri"/>
                <a:cs typeface="Calibri"/>
              </a:rPr>
              <a:t>health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7505" algn="l"/>
              </a:tabLst>
            </a:pPr>
            <a:r>
              <a:rPr sz="1600" spc="-409" dirty="0">
                <a:solidFill>
                  <a:srgbClr val="666666"/>
                </a:solidFill>
                <a:latin typeface="Lucida Sans Unicode"/>
                <a:cs typeface="Lucida Sans Unicode"/>
              </a:rPr>
              <a:t>×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	</a:t>
            </a:r>
            <a:r>
              <a:rPr sz="1600" spc="75" dirty="0">
                <a:solidFill>
                  <a:srgbClr val="666666"/>
                </a:solidFill>
                <a:latin typeface="Lucida Sans Unicode"/>
                <a:cs typeface="Lucida Sans Unicode"/>
              </a:rPr>
              <a:t>Putting</a:t>
            </a:r>
            <a:r>
              <a:rPr sz="1600" spc="-6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b="1" i="1" spc="195" dirty="0">
                <a:solidFill>
                  <a:srgbClr val="666666"/>
                </a:solidFill>
                <a:latin typeface="Calibri"/>
                <a:cs typeface="Calibri"/>
              </a:rPr>
              <a:t>patients</a:t>
            </a:r>
            <a:r>
              <a:rPr sz="1600" b="1" i="1" spc="13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105" dirty="0">
                <a:solidFill>
                  <a:srgbClr val="666666"/>
                </a:solidFill>
                <a:latin typeface="Calibri"/>
                <a:cs typeface="Calibri"/>
              </a:rPr>
              <a:t>ﬁrst</a:t>
            </a:r>
            <a:r>
              <a:rPr sz="1600" spc="105" dirty="0">
                <a:solidFill>
                  <a:srgbClr val="666666"/>
                </a:solidFill>
                <a:latin typeface="Lucida Sans Unicode"/>
                <a:cs typeface="Lucida Sans Unicode"/>
              </a:rPr>
              <a:t>,</a:t>
            </a:r>
            <a:r>
              <a:rPr sz="1600" spc="-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often</a:t>
            </a:r>
            <a:r>
              <a:rPr sz="1600" spc="-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b="1" i="1" spc="180" dirty="0">
                <a:solidFill>
                  <a:srgbClr val="666666"/>
                </a:solidFill>
                <a:latin typeface="Calibri"/>
                <a:cs typeface="Calibri"/>
              </a:rPr>
              <a:t>before</a:t>
            </a:r>
            <a:r>
              <a:rPr sz="1600" b="1" i="1" spc="12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185" dirty="0">
                <a:solidFill>
                  <a:srgbClr val="666666"/>
                </a:solidFill>
                <a:latin typeface="Calibri"/>
                <a:cs typeface="Calibri"/>
              </a:rPr>
              <a:t>our</a:t>
            </a:r>
            <a:r>
              <a:rPr sz="1600" b="1" i="1" spc="13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245" dirty="0">
                <a:solidFill>
                  <a:srgbClr val="666666"/>
                </a:solidFill>
                <a:latin typeface="Calibri"/>
                <a:cs typeface="Calibri"/>
              </a:rPr>
              <a:t>own</a:t>
            </a:r>
            <a:r>
              <a:rPr sz="1600" b="1" i="1" spc="12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145" dirty="0">
                <a:solidFill>
                  <a:srgbClr val="666666"/>
                </a:solidFill>
                <a:latin typeface="Calibri"/>
                <a:cs typeface="Calibri"/>
              </a:rPr>
              <a:t>self-</a:t>
            </a:r>
            <a:r>
              <a:rPr sz="1600" b="1" i="1" spc="190" dirty="0">
                <a:solidFill>
                  <a:srgbClr val="666666"/>
                </a:solidFill>
                <a:latin typeface="Calibri"/>
                <a:cs typeface="Calibri"/>
              </a:rPr>
              <a:t>care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7505" algn="l"/>
              </a:tabLst>
            </a:pPr>
            <a:r>
              <a:rPr sz="1600" i="1" spc="-50" dirty="0">
                <a:solidFill>
                  <a:srgbClr val="666666"/>
                </a:solidFill>
                <a:latin typeface="Century Gothic"/>
                <a:cs typeface="Century Gothic"/>
              </a:rPr>
              <a:t>×</a:t>
            </a:r>
            <a:r>
              <a:rPr sz="1600" i="1" dirty="0">
                <a:solidFill>
                  <a:srgbClr val="666666"/>
                </a:solidFill>
                <a:latin typeface="Century Gothic"/>
                <a:cs typeface="Century Gothic"/>
              </a:rPr>
              <a:t>	</a:t>
            </a:r>
            <a:r>
              <a:rPr sz="1600" i="1" spc="10" dirty="0">
                <a:solidFill>
                  <a:srgbClr val="666666"/>
                </a:solidFill>
                <a:latin typeface="Century Gothic"/>
                <a:cs typeface="Century Gothic"/>
              </a:rPr>
              <a:t>Recapitulates</a:t>
            </a:r>
            <a:r>
              <a:rPr sz="1600" i="1" spc="8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i="1" spc="10" dirty="0">
                <a:solidFill>
                  <a:srgbClr val="666666"/>
                </a:solidFill>
                <a:latin typeface="Century Gothic"/>
                <a:cs typeface="Century Gothic"/>
              </a:rPr>
              <a:t>and</a:t>
            </a:r>
            <a:r>
              <a:rPr sz="1600" i="1" spc="8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i="1" spc="10" dirty="0">
                <a:solidFill>
                  <a:srgbClr val="666666"/>
                </a:solidFill>
                <a:latin typeface="Century Gothic"/>
                <a:cs typeface="Century Gothic"/>
              </a:rPr>
              <a:t>reinforces</a:t>
            </a:r>
            <a:r>
              <a:rPr sz="1600" i="1" spc="8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i="1" spc="65" dirty="0">
                <a:solidFill>
                  <a:srgbClr val="666666"/>
                </a:solidFill>
                <a:latin typeface="Century Gothic"/>
                <a:cs typeface="Century Gothic"/>
              </a:rPr>
              <a:t>our</a:t>
            </a:r>
            <a:r>
              <a:rPr sz="1600" i="1" spc="8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i="1" spc="50" dirty="0">
                <a:solidFill>
                  <a:srgbClr val="666666"/>
                </a:solidFill>
                <a:latin typeface="Century Gothic"/>
                <a:cs typeface="Century Gothic"/>
              </a:rPr>
              <a:t>vestigial</a:t>
            </a:r>
            <a:r>
              <a:rPr sz="1600" i="1" spc="6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600" b="1" i="1" spc="180" dirty="0">
                <a:solidFill>
                  <a:srgbClr val="666666"/>
                </a:solidFill>
                <a:latin typeface="Calibri"/>
                <a:cs typeface="Calibri"/>
              </a:rPr>
              <a:t>negativity</a:t>
            </a:r>
            <a:r>
              <a:rPr sz="1600" b="1" i="1" spc="21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180" dirty="0">
                <a:solidFill>
                  <a:srgbClr val="666666"/>
                </a:solidFill>
                <a:latin typeface="Calibri"/>
                <a:cs typeface="Calibri"/>
              </a:rPr>
              <a:t>bias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57505" algn="l"/>
              </a:tabLst>
            </a:pPr>
            <a:r>
              <a:rPr sz="1600" spc="-409" dirty="0">
                <a:solidFill>
                  <a:srgbClr val="666666"/>
                </a:solidFill>
                <a:latin typeface="Lucida Sans Unicode"/>
                <a:cs typeface="Lucida Sans Unicode"/>
              </a:rPr>
              <a:t>×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	</a:t>
            </a:r>
            <a:r>
              <a:rPr sz="160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Heightened</a:t>
            </a:r>
            <a:r>
              <a:rPr sz="16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b="1" i="1" spc="180" dirty="0">
                <a:solidFill>
                  <a:srgbClr val="666666"/>
                </a:solidFill>
                <a:latin typeface="Calibri"/>
                <a:cs typeface="Calibri"/>
              </a:rPr>
              <a:t>productivity</a:t>
            </a:r>
            <a:r>
              <a:rPr sz="1600" b="1" i="1" spc="17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260" dirty="0">
                <a:solidFill>
                  <a:srgbClr val="666666"/>
                </a:solidFill>
                <a:latin typeface="Calibri"/>
                <a:cs typeface="Calibri"/>
              </a:rPr>
              <a:t>demands</a:t>
            </a:r>
            <a:r>
              <a:rPr sz="1600" b="1" i="1" spc="12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spc="-360" dirty="0">
                <a:solidFill>
                  <a:srgbClr val="666666"/>
                </a:solidFill>
                <a:latin typeface="Lucida Sans Unicode"/>
                <a:cs typeface="Lucida Sans Unicode"/>
              </a:rPr>
              <a:t>+</a:t>
            </a:r>
            <a:r>
              <a:rPr sz="16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increasingly</a:t>
            </a:r>
            <a:r>
              <a:rPr sz="16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b="1" i="1" spc="175" dirty="0">
                <a:solidFill>
                  <a:srgbClr val="666666"/>
                </a:solidFill>
                <a:latin typeface="Calibri"/>
                <a:cs typeface="Calibri"/>
              </a:rPr>
              <a:t>inefﬁcient</a:t>
            </a:r>
            <a:endParaRPr sz="1600">
              <a:latin typeface="Calibri"/>
              <a:cs typeface="Calibri"/>
            </a:endParaRPr>
          </a:p>
          <a:p>
            <a:pPr marL="357505">
              <a:lnSpc>
                <a:spcPct val="100000"/>
              </a:lnSpc>
              <a:spcBef>
                <a:spcPts val="254"/>
              </a:spcBef>
            </a:pP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work</a:t>
            </a:r>
            <a:r>
              <a:rPr sz="160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environments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Lucida Sans Unicode"/>
              <a:cs typeface="Lucida Sans Unicode"/>
            </a:endParaRPr>
          </a:p>
          <a:p>
            <a:pPr marL="357505" marR="443865" indent="-345440">
              <a:lnSpc>
                <a:spcPct val="113300"/>
              </a:lnSpc>
              <a:tabLst>
                <a:tab pos="357505" algn="l"/>
              </a:tabLst>
            </a:pPr>
            <a:r>
              <a:rPr sz="1600" spc="-409" dirty="0">
                <a:solidFill>
                  <a:srgbClr val="666666"/>
                </a:solidFill>
                <a:latin typeface="Lucida Sans Unicode"/>
                <a:cs typeface="Lucida Sans Unicode"/>
              </a:rPr>
              <a:t>×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	</a:t>
            </a:r>
            <a:r>
              <a:rPr sz="16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Inadequate</a:t>
            </a:r>
            <a:r>
              <a:rPr sz="1600" spc="-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b="1" i="1" spc="210" dirty="0">
                <a:solidFill>
                  <a:srgbClr val="666666"/>
                </a:solidFill>
                <a:latin typeface="Calibri"/>
                <a:cs typeface="Calibri"/>
              </a:rPr>
              <a:t>ﬁnancial</a:t>
            </a:r>
            <a:r>
              <a:rPr sz="1600" b="1" i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i="1" spc="140" dirty="0">
                <a:solidFill>
                  <a:srgbClr val="666666"/>
                </a:solidFill>
                <a:latin typeface="Calibri"/>
                <a:cs typeface="Calibri"/>
              </a:rPr>
              <a:t>training</a:t>
            </a:r>
            <a:r>
              <a:rPr sz="1600" spc="140" dirty="0">
                <a:solidFill>
                  <a:srgbClr val="666666"/>
                </a:solidFill>
                <a:latin typeface="Lucida Sans Unicode"/>
                <a:cs typeface="Lucida Sans Unicode"/>
              </a:rPr>
              <a:t>,</a:t>
            </a:r>
            <a:r>
              <a:rPr sz="1600" spc="-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debt,</a:t>
            </a:r>
            <a:r>
              <a:rPr sz="1600" spc="-5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poor</a:t>
            </a:r>
            <a:r>
              <a:rPr sz="1600" spc="-5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choices,</a:t>
            </a:r>
            <a:r>
              <a:rPr sz="1600" spc="-5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loss</a:t>
            </a:r>
            <a:r>
              <a:rPr sz="1600" spc="-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-25" dirty="0">
                <a:solidFill>
                  <a:srgbClr val="666666"/>
                </a:solidFill>
                <a:latin typeface="Lucida Sans Unicode"/>
                <a:cs typeface="Lucida Sans Unicode"/>
              </a:rPr>
              <a:t>of </a:t>
            </a:r>
            <a:r>
              <a:rPr sz="160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independence</a:t>
            </a:r>
            <a:r>
              <a:rPr sz="1600" spc="-7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for</a:t>
            </a:r>
            <a:r>
              <a:rPr sz="1600" spc="-7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clinicians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Lucida Sans Unicode"/>
              <a:cs typeface="Lucida Sans Unicode"/>
            </a:endParaRPr>
          </a:p>
          <a:p>
            <a:pPr marL="2157095">
              <a:lnSpc>
                <a:spcPct val="100000"/>
              </a:lnSpc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2023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51449" rIns="0" bIns="0" rtlCol="0">
            <a:spAutoFit/>
          </a:bodyPr>
          <a:lstStyle/>
          <a:p>
            <a:pPr marL="3432175">
              <a:lnSpc>
                <a:spcPct val="100000"/>
              </a:lnSpc>
              <a:spcBef>
                <a:spcPts val="100"/>
              </a:spcBef>
            </a:pPr>
            <a:r>
              <a:rPr sz="3300" u="heavy" spc="480" dirty="0">
                <a:uFill>
                  <a:solidFill>
                    <a:srgbClr val="FFFFFF"/>
                  </a:solidFill>
                </a:uFill>
              </a:rPr>
              <a:t>BURNOUT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2594924" y="1729099"/>
            <a:ext cx="3783329" cy="202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0065" algn="l"/>
              </a:tabLst>
            </a:pPr>
            <a:r>
              <a:rPr sz="2200" b="1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2200" b="1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2200" b="1" spc="275" dirty="0">
                <a:solidFill>
                  <a:srgbClr val="FFFFFF"/>
                </a:solidFill>
                <a:latin typeface="Calibri"/>
                <a:cs typeface="Calibri"/>
              </a:rPr>
              <a:t>Emotional</a:t>
            </a:r>
            <a:r>
              <a:rPr sz="22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70" dirty="0">
                <a:solidFill>
                  <a:srgbClr val="FFFFFF"/>
                </a:solidFill>
                <a:latin typeface="Calibri"/>
                <a:cs typeface="Calibri"/>
              </a:rPr>
              <a:t>Exhaustion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20065" algn="l"/>
              </a:tabLst>
            </a:pPr>
            <a:r>
              <a:rPr sz="2200" b="1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2200" b="1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2200" b="1" spc="240" dirty="0">
                <a:solidFill>
                  <a:srgbClr val="FFFFFF"/>
                </a:solidFill>
                <a:latin typeface="Calibri"/>
                <a:cs typeface="Calibri"/>
              </a:rPr>
              <a:t>Depersonalization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>
              <a:latin typeface="Calibri"/>
              <a:cs typeface="Calibri"/>
            </a:endParaRPr>
          </a:p>
          <a:p>
            <a:pPr marL="520065" marR="5080" indent="-508000">
              <a:lnSpc>
                <a:spcPts val="2630"/>
              </a:lnSpc>
              <a:tabLst>
                <a:tab pos="520065" algn="l"/>
              </a:tabLst>
            </a:pPr>
            <a:r>
              <a:rPr sz="2200" b="1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2200" b="1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2200" b="1" spc="330" dirty="0">
                <a:solidFill>
                  <a:srgbClr val="FFFFFF"/>
                </a:solidFill>
                <a:latin typeface="Calibri"/>
                <a:cs typeface="Calibri"/>
              </a:rPr>
              <a:t>Low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85" dirty="0">
                <a:solidFill>
                  <a:srgbClr val="FFFFFF"/>
                </a:solidFill>
                <a:latin typeface="Calibri"/>
                <a:cs typeface="Calibri"/>
              </a:rPr>
              <a:t>sense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04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2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245" dirty="0">
                <a:solidFill>
                  <a:srgbClr val="FFFFFF"/>
                </a:solidFill>
                <a:latin typeface="Calibri"/>
                <a:cs typeface="Calibri"/>
              </a:rPr>
              <a:t>personal </a:t>
            </a:r>
            <a:r>
              <a:rPr sz="2200" b="1" spc="290" dirty="0">
                <a:solidFill>
                  <a:srgbClr val="FFFFFF"/>
                </a:solidFill>
                <a:latin typeface="Calibri"/>
                <a:cs typeface="Calibri"/>
              </a:rPr>
              <a:t>accomplishment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909400" y="4692288"/>
            <a:ext cx="33286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0" dirty="0">
                <a:latin typeface="Tahoma"/>
                <a:cs typeface="Tahoma"/>
              </a:rPr>
              <a:t> 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MAPP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2023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0825" y="4694066"/>
            <a:ext cx="185420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Christina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Maslach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and</a:t>
            </a:r>
            <a:r>
              <a:rPr sz="1050" spc="-10" dirty="0">
                <a:solidFill>
                  <a:srgbClr val="999999"/>
                </a:solidFill>
                <a:latin typeface="Times New Roman"/>
                <a:cs typeface="Times New Roman"/>
              </a:rPr>
              <a:t> colleagues.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15500" cy="51434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14225" y="4396500"/>
            <a:ext cx="8542020" cy="1600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Supporting</a:t>
            </a:r>
            <a:r>
              <a:rPr sz="1050" spc="-4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troops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of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the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999999"/>
                </a:solidFill>
                <a:latin typeface="Times New Roman"/>
                <a:cs typeface="Times New Roman"/>
              </a:rPr>
              <a:t>1st</a:t>
            </a:r>
            <a:r>
              <a:rPr sz="1050" spc="-6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Australian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Division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form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a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silhouette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as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they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pass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towards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the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front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line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in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Belgium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during</a:t>
            </a:r>
            <a:r>
              <a:rPr sz="1050" spc="-1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the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dirty="0">
                <a:solidFill>
                  <a:srgbClr val="999999"/>
                </a:solidFill>
                <a:latin typeface="Times New Roman"/>
                <a:cs typeface="Times New Roman"/>
              </a:rPr>
              <a:t>first</a:t>
            </a:r>
            <a:r>
              <a:rPr sz="1050" spc="-3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spc="-10" dirty="0">
                <a:solidFill>
                  <a:srgbClr val="999999"/>
                </a:solidFill>
                <a:latin typeface="Times New Roman"/>
                <a:cs typeface="Times New Roman"/>
              </a:rPr>
              <a:t>World</a:t>
            </a:r>
            <a:r>
              <a:rPr sz="1050" spc="-35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1050" spc="-20" dirty="0">
                <a:solidFill>
                  <a:srgbClr val="999999"/>
                </a:solidFill>
                <a:latin typeface="Times New Roman"/>
                <a:cs typeface="Times New Roman"/>
              </a:rPr>
              <a:t>War.</a:t>
            </a:r>
            <a:r>
              <a:rPr sz="1050" spc="30" dirty="0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sz="700" dirty="0">
                <a:solidFill>
                  <a:srgbClr val="999999"/>
                </a:solidFill>
                <a:latin typeface="Arial"/>
                <a:cs typeface="Arial"/>
              </a:rPr>
              <a:t>FRANK</a:t>
            </a:r>
            <a:r>
              <a:rPr sz="700" spc="-1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999999"/>
                </a:solidFill>
                <a:latin typeface="Arial"/>
                <a:cs typeface="Arial"/>
              </a:rPr>
              <a:t>HURLEY/HULTON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225" y="4628529"/>
            <a:ext cx="1084580" cy="1066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10"/>
              </a:lnSpc>
            </a:pPr>
            <a:r>
              <a:rPr sz="700" spc="-10" dirty="0">
                <a:solidFill>
                  <a:srgbClr val="999999"/>
                </a:solidFill>
                <a:latin typeface="Arial"/>
                <a:cs typeface="Arial"/>
              </a:rPr>
              <a:t>ARCHIVE/GETTY</a:t>
            </a:r>
            <a:r>
              <a:rPr sz="700" spc="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999999"/>
                </a:solidFill>
                <a:latin typeface="Arial"/>
                <a:cs typeface="Arial"/>
              </a:rPr>
              <a:t>IMAGES</a:t>
            </a:r>
            <a:endParaRPr sz="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725" y="4789575"/>
            <a:ext cx="8279765" cy="167640"/>
          </a:xfrm>
          <a:custGeom>
            <a:avLst/>
            <a:gdLst/>
            <a:ahLst/>
            <a:cxnLst/>
            <a:rect l="l" t="t" r="r" b="b"/>
            <a:pathLst>
              <a:path w="8279765" h="167639">
                <a:moveTo>
                  <a:pt x="8279337" y="167639"/>
                </a:moveTo>
                <a:lnTo>
                  <a:pt x="0" y="167639"/>
                </a:lnTo>
                <a:lnTo>
                  <a:pt x="0" y="0"/>
                </a:lnTo>
                <a:lnTo>
                  <a:pt x="8279337" y="0"/>
                </a:lnTo>
                <a:lnTo>
                  <a:pt x="8279337" y="1676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025" y="4771287"/>
            <a:ext cx="8305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Source:</a:t>
            </a:r>
            <a:r>
              <a:rPr sz="1100" spc="-2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i="1" spc="-60" dirty="0">
                <a:solidFill>
                  <a:srgbClr val="1B1B1B"/>
                </a:solidFill>
                <a:latin typeface="Arial"/>
                <a:cs typeface="Arial"/>
              </a:rPr>
              <a:t>STAT.</a:t>
            </a:r>
            <a:r>
              <a:rPr sz="1100" i="1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Physicians</a:t>
            </a:r>
            <a:r>
              <a:rPr sz="11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aren’t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‘burning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B1B1B"/>
                </a:solidFill>
                <a:latin typeface="Arial"/>
                <a:cs typeface="Arial"/>
              </a:rPr>
              <a:t>out.’</a:t>
            </a:r>
            <a:r>
              <a:rPr sz="1100" spc="-6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They’re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suffering</a:t>
            </a:r>
            <a:r>
              <a:rPr sz="11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from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moral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B1B1B"/>
                </a:solidFill>
                <a:latin typeface="Arial"/>
                <a:cs typeface="Arial"/>
              </a:rPr>
              <a:t>injury.</a:t>
            </a:r>
            <a:r>
              <a:rPr sz="11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By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Simon</a:t>
            </a:r>
            <a:r>
              <a:rPr sz="11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G.</a:t>
            </a:r>
            <a:r>
              <a:rPr sz="1100" spc="-4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Talbot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and</a:t>
            </a:r>
            <a:r>
              <a:rPr sz="1100" spc="-15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Wendy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Dean</a:t>
            </a:r>
            <a:r>
              <a:rPr sz="1100" spc="-2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B1B1B"/>
                </a:solidFill>
                <a:latin typeface="Arial"/>
                <a:cs typeface="Arial"/>
              </a:rPr>
              <a:t>|</a:t>
            </a:r>
            <a:r>
              <a:rPr sz="1100" spc="-10" dirty="0">
                <a:solidFill>
                  <a:srgbClr val="1B1B1B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999999"/>
                </a:solidFill>
                <a:latin typeface="Arial"/>
                <a:cs typeface="Arial"/>
              </a:rPr>
              <a:t>July</a:t>
            </a:r>
            <a:r>
              <a:rPr sz="1100" spc="-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999999"/>
                </a:solidFill>
                <a:latin typeface="Arial"/>
                <a:cs typeface="Arial"/>
              </a:rPr>
              <a:t>26,</a:t>
            </a:r>
            <a:r>
              <a:rPr sz="1100" spc="-1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1100" spc="-20" dirty="0">
                <a:solidFill>
                  <a:srgbClr val="999999"/>
                </a:solidFill>
                <a:latin typeface="Arial"/>
                <a:cs typeface="Arial"/>
              </a:rPr>
              <a:t>2018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274" y="129650"/>
            <a:ext cx="7020667" cy="394912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84000" y="2106486"/>
            <a:ext cx="274574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270" dirty="0"/>
              <a:t>Moral</a:t>
            </a:r>
            <a:r>
              <a:rPr sz="3300" spc="185" dirty="0"/>
              <a:t> </a:t>
            </a:r>
            <a:r>
              <a:rPr sz="3300" spc="265" dirty="0"/>
              <a:t>Injury.</a:t>
            </a:r>
            <a:endParaRPr sz="3300"/>
          </a:p>
        </p:txBody>
      </p:sp>
      <p:sp>
        <p:nvSpPr>
          <p:cNvPr id="11" name="object 11"/>
          <p:cNvSpPr txBox="1"/>
          <p:nvPr/>
        </p:nvSpPr>
        <p:spPr>
          <a:xfrm>
            <a:off x="270313" y="2808330"/>
            <a:ext cx="8421370" cy="681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0" dirty="0">
                <a:solidFill>
                  <a:srgbClr val="FFFFFF"/>
                </a:solidFill>
                <a:latin typeface="Palatino Linotype"/>
                <a:cs typeface="Palatino Linotype"/>
              </a:rPr>
              <a:t>“A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deep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soul</a:t>
            </a:r>
            <a:r>
              <a:rPr sz="1500" b="1" spc="-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Palatino Linotype"/>
                <a:cs typeface="Palatino Linotype"/>
              </a:rPr>
              <a:t>wound</a:t>
            </a:r>
            <a:r>
              <a:rPr sz="1500" b="1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that pierces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a</a:t>
            </a:r>
            <a:r>
              <a:rPr sz="1500" spc="1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person’s</a:t>
            </a:r>
            <a:r>
              <a:rPr sz="1500" spc="3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identity,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sense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of</a:t>
            </a:r>
            <a:r>
              <a:rPr sz="1500" spc="3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morality,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and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relationship</a:t>
            </a:r>
            <a:r>
              <a:rPr sz="1500" spc="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dirty="0">
                <a:solidFill>
                  <a:srgbClr val="FFFFFF"/>
                </a:solidFill>
                <a:latin typeface="Palatino Linotype"/>
                <a:cs typeface="Palatino Linotype"/>
              </a:rPr>
              <a:t>to</a:t>
            </a:r>
            <a:r>
              <a:rPr sz="15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society.”</a:t>
            </a:r>
            <a:endParaRPr sz="1500">
              <a:latin typeface="Palatino Linotype"/>
              <a:cs typeface="Palatino Linotype"/>
            </a:endParaRPr>
          </a:p>
          <a:p>
            <a:pPr marR="990600" algn="ctr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solidFill>
                  <a:srgbClr val="FFFFFF"/>
                </a:solidFill>
                <a:latin typeface="Palatino Linotype"/>
                <a:cs typeface="Palatino Linotype"/>
              </a:rPr>
              <a:t>~Diane</a:t>
            </a:r>
            <a:r>
              <a:rPr sz="1400" spc="17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Silver</a:t>
            </a:r>
            <a:endParaRPr sz="14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025" y="433385"/>
            <a:ext cx="211645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0" spc="90" dirty="0">
                <a:solidFill>
                  <a:srgbClr val="1B1B1B"/>
                </a:solidFill>
                <a:latin typeface="Century Gothic"/>
                <a:cs typeface="Century Gothic"/>
              </a:rPr>
              <a:t>What</a:t>
            </a:r>
            <a:r>
              <a:rPr sz="1750" b="0" spc="-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750" b="0" dirty="0">
                <a:solidFill>
                  <a:srgbClr val="1B1B1B"/>
                </a:solidFill>
                <a:latin typeface="Century Gothic"/>
                <a:cs typeface="Century Gothic"/>
              </a:rPr>
              <a:t>we</a:t>
            </a:r>
            <a:r>
              <a:rPr sz="1750" b="0" spc="-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750" b="0" dirty="0">
                <a:solidFill>
                  <a:srgbClr val="1B1B1B"/>
                </a:solidFill>
                <a:latin typeface="Century Gothic"/>
                <a:cs typeface="Century Gothic"/>
              </a:rPr>
              <a:t>need</a:t>
            </a:r>
            <a:r>
              <a:rPr sz="1750" b="0" spc="-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750" b="0" spc="-50" dirty="0">
                <a:solidFill>
                  <a:srgbClr val="1B1B1B"/>
                </a:solidFill>
                <a:latin typeface="Century Gothic"/>
                <a:cs typeface="Century Gothic"/>
              </a:rPr>
              <a:t>is….</a:t>
            </a:r>
            <a:endParaRPr sz="175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768" y="1079179"/>
            <a:ext cx="8504555" cy="2057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31470" indent="-331470">
              <a:lnSpc>
                <a:spcPts val="1565"/>
              </a:lnSpc>
              <a:buFont typeface="Arial"/>
              <a:buChar char="●"/>
              <a:tabLst>
                <a:tab pos="331470" algn="l"/>
              </a:tabLst>
            </a:pP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Leadership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85" dirty="0">
                <a:solidFill>
                  <a:srgbClr val="1B1B1B"/>
                </a:solidFill>
                <a:latin typeface="Century Gothic"/>
                <a:cs typeface="Century Gothic"/>
              </a:rPr>
              <a:t>willing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to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acknowledge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the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b="1" spc="220" dirty="0">
                <a:solidFill>
                  <a:srgbClr val="1B1B1B"/>
                </a:solidFill>
                <a:latin typeface="Calibri"/>
                <a:cs typeface="Calibri"/>
              </a:rPr>
              <a:t>human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65" dirty="0">
                <a:solidFill>
                  <a:srgbClr val="1B1B1B"/>
                </a:solidFill>
                <a:latin typeface="Calibri"/>
                <a:cs typeface="Calibri"/>
              </a:rPr>
              <a:t>costs</a:t>
            </a:r>
            <a:r>
              <a:rPr sz="1350" b="1" spc="11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85" dirty="0">
                <a:solidFill>
                  <a:srgbClr val="1B1B1B"/>
                </a:solidFill>
                <a:latin typeface="Calibri"/>
                <a:cs typeface="Calibri"/>
              </a:rPr>
              <a:t>and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50" dirty="0">
                <a:solidFill>
                  <a:srgbClr val="1B1B1B"/>
                </a:solidFill>
                <a:latin typeface="Calibri"/>
                <a:cs typeface="Calibri"/>
              </a:rPr>
              <a:t>moral</a:t>
            </a:r>
            <a:r>
              <a:rPr sz="1350" b="1" spc="11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35" dirty="0">
                <a:solidFill>
                  <a:srgbClr val="1B1B1B"/>
                </a:solidFill>
                <a:latin typeface="Calibri"/>
                <a:cs typeface="Calibri"/>
              </a:rPr>
              <a:t>injury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25" dirty="0">
                <a:solidFill>
                  <a:srgbClr val="1B1B1B"/>
                </a:solidFill>
                <a:latin typeface="Calibri"/>
                <a:cs typeface="Calibri"/>
              </a:rPr>
              <a:t>of</a:t>
            </a:r>
            <a:r>
              <a:rPr sz="1350" b="1" spc="11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55" dirty="0">
                <a:solidFill>
                  <a:srgbClr val="1B1B1B"/>
                </a:solidFill>
                <a:latin typeface="Calibri"/>
                <a:cs typeface="Calibri"/>
              </a:rPr>
              <a:t>multiple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85" dirty="0">
                <a:solidFill>
                  <a:srgbClr val="1B1B1B"/>
                </a:solidFill>
                <a:latin typeface="Calibri"/>
                <a:cs typeface="Calibri"/>
              </a:rPr>
              <a:t>competing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924" y="1315780"/>
            <a:ext cx="6938009" cy="2057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5"/>
              </a:lnSpc>
            </a:pPr>
            <a:r>
              <a:rPr sz="1350" b="1" spc="110" dirty="0">
                <a:solidFill>
                  <a:srgbClr val="1B1B1B"/>
                </a:solidFill>
                <a:latin typeface="Calibri"/>
                <a:cs typeface="Calibri"/>
              </a:rPr>
              <a:t>allegiances</a:t>
            </a:r>
            <a:r>
              <a:rPr sz="1350" spc="110" dirty="0">
                <a:solidFill>
                  <a:srgbClr val="1B1B1B"/>
                </a:solidFill>
                <a:latin typeface="Century Gothic"/>
                <a:cs typeface="Century Gothic"/>
              </a:rPr>
              <a:t>…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who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recognize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that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caring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for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75" dirty="0">
                <a:solidFill>
                  <a:srgbClr val="1B1B1B"/>
                </a:solidFill>
                <a:latin typeface="Century Gothic"/>
                <a:cs typeface="Century Gothic"/>
              </a:rPr>
              <a:t>their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clinicians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95" dirty="0">
                <a:solidFill>
                  <a:srgbClr val="1B1B1B"/>
                </a:solidFill>
                <a:latin typeface="Century Gothic"/>
                <a:cs typeface="Century Gothic"/>
              </a:rPr>
              <a:t>results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95" dirty="0">
                <a:solidFill>
                  <a:srgbClr val="1B1B1B"/>
                </a:solidFill>
                <a:latin typeface="Century Gothic"/>
                <a:cs typeface="Century Gothic"/>
              </a:rPr>
              <a:t>in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45" dirty="0">
                <a:solidFill>
                  <a:srgbClr val="1B1B1B"/>
                </a:solidFill>
                <a:latin typeface="Century Gothic"/>
                <a:cs typeface="Century Gothic"/>
              </a:rPr>
              <a:t>thoughtful,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8225" y="1532823"/>
            <a:ext cx="593090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compassionate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30" dirty="0">
                <a:solidFill>
                  <a:srgbClr val="1B1B1B"/>
                </a:solidFill>
                <a:latin typeface="Century Gothic"/>
                <a:cs typeface="Century Gothic"/>
              </a:rPr>
              <a:t>care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for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patients,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which 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ultimately </a:t>
            </a:r>
            <a:r>
              <a:rPr sz="1350" spc="125" dirty="0">
                <a:solidFill>
                  <a:srgbClr val="1B1B1B"/>
                </a:solidFill>
                <a:latin typeface="Century Gothic"/>
                <a:cs typeface="Century Gothic"/>
              </a:rPr>
              <a:t>is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b="1" spc="200" dirty="0">
                <a:solidFill>
                  <a:srgbClr val="1B1B1B"/>
                </a:solidFill>
                <a:latin typeface="Calibri"/>
                <a:cs typeface="Calibri"/>
              </a:rPr>
              <a:t>good</a:t>
            </a:r>
            <a:r>
              <a:rPr sz="1350" b="1" spc="145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35" dirty="0">
                <a:solidFill>
                  <a:srgbClr val="1B1B1B"/>
                </a:solidFill>
                <a:latin typeface="Calibri"/>
                <a:cs typeface="Calibri"/>
              </a:rPr>
              <a:t>business</a:t>
            </a:r>
            <a:r>
              <a:rPr sz="1350" spc="135" dirty="0">
                <a:solidFill>
                  <a:srgbClr val="1B1B1B"/>
                </a:solidFill>
                <a:latin typeface="Century Gothic"/>
                <a:cs typeface="Century Gothic"/>
              </a:rPr>
              <a:t>.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768" y="2025583"/>
            <a:ext cx="7978775" cy="2057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31470" indent="-331470">
              <a:lnSpc>
                <a:spcPts val="1565"/>
              </a:lnSpc>
              <a:buFont typeface="Arial"/>
              <a:buChar char="●"/>
              <a:tabLst>
                <a:tab pos="331470" algn="l"/>
              </a:tabLst>
            </a:pP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Senior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doctors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whose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knowledge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and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25" dirty="0">
                <a:solidFill>
                  <a:srgbClr val="1B1B1B"/>
                </a:solidFill>
                <a:latin typeface="Century Gothic"/>
                <a:cs typeface="Century Gothic"/>
              </a:rPr>
              <a:t>skills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transcend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the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next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85" dirty="0">
                <a:solidFill>
                  <a:srgbClr val="1B1B1B"/>
                </a:solidFill>
                <a:latin typeface="Century Gothic"/>
                <a:cs typeface="Century Gothic"/>
              </a:rPr>
              <a:t>business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30" dirty="0">
                <a:solidFill>
                  <a:srgbClr val="1B1B1B"/>
                </a:solidFill>
                <a:latin typeface="Century Gothic"/>
                <a:cs typeface="Century Gothic"/>
              </a:rPr>
              <a:t>cycle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60" dirty="0">
                <a:solidFill>
                  <a:srgbClr val="1B1B1B"/>
                </a:solidFill>
                <a:latin typeface="Century Gothic"/>
                <a:cs typeface="Century Gothic"/>
              </a:rPr>
              <a:t>should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25" dirty="0">
                <a:solidFill>
                  <a:srgbClr val="1B1B1B"/>
                </a:solidFill>
                <a:latin typeface="Century Gothic"/>
                <a:cs typeface="Century Gothic"/>
              </a:rPr>
              <a:t>be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8225" y="2242626"/>
            <a:ext cx="576580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140" dirty="0">
                <a:solidFill>
                  <a:srgbClr val="1B1B1B"/>
                </a:solidFill>
                <a:latin typeface="Calibri"/>
                <a:cs typeface="Calibri"/>
              </a:rPr>
              <a:t>treated</a:t>
            </a:r>
            <a:r>
              <a:rPr sz="1350" b="1" spc="10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60" dirty="0">
                <a:solidFill>
                  <a:srgbClr val="1B1B1B"/>
                </a:solidFill>
                <a:latin typeface="Calibri"/>
                <a:cs typeface="Calibri"/>
              </a:rPr>
              <a:t>with</a:t>
            </a:r>
            <a:r>
              <a:rPr sz="1350" b="1" spc="105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25" dirty="0">
                <a:solidFill>
                  <a:srgbClr val="1B1B1B"/>
                </a:solidFill>
                <a:latin typeface="Calibri"/>
                <a:cs typeface="Calibri"/>
              </a:rPr>
              <a:t>loyalty</a:t>
            </a:r>
            <a:r>
              <a:rPr sz="1350" b="1" spc="8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and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not</a:t>
            </a:r>
            <a:r>
              <a:rPr sz="1350" spc="1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as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125" dirty="0">
                <a:solidFill>
                  <a:srgbClr val="1B1B1B"/>
                </a:solidFill>
                <a:latin typeface="Century Gothic"/>
                <a:cs typeface="Century Gothic"/>
              </a:rPr>
              <a:t>a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25" dirty="0">
                <a:solidFill>
                  <a:srgbClr val="1B1B1B"/>
                </a:solidFill>
                <a:latin typeface="Century Gothic"/>
                <a:cs typeface="Century Gothic"/>
              </a:rPr>
              <a:t>replaceable,</a:t>
            </a:r>
            <a:r>
              <a:rPr sz="1350" spc="1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depreciating</a:t>
            </a:r>
            <a:r>
              <a:rPr sz="1350" spc="1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1B1B1B"/>
                </a:solidFill>
                <a:latin typeface="Century Gothic"/>
                <a:cs typeface="Century Gothic"/>
              </a:rPr>
              <a:t>asset…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8768" y="2704525"/>
            <a:ext cx="8533130" cy="2057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31470" indent="-331470">
              <a:lnSpc>
                <a:spcPts val="1565"/>
              </a:lnSpc>
              <a:buFont typeface="Arial"/>
              <a:buChar char="●"/>
              <a:tabLst>
                <a:tab pos="331470" algn="l"/>
              </a:tabLst>
            </a:pP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We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also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need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patients</a:t>
            </a:r>
            <a:r>
              <a:rPr sz="1350" spc="4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to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60" dirty="0">
                <a:solidFill>
                  <a:srgbClr val="1B1B1B"/>
                </a:solidFill>
                <a:latin typeface="Century Gothic"/>
                <a:cs typeface="Century Gothic"/>
              </a:rPr>
              <a:t>ask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what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25" dirty="0">
                <a:solidFill>
                  <a:srgbClr val="1B1B1B"/>
                </a:solidFill>
                <a:latin typeface="Century Gothic"/>
                <a:cs typeface="Century Gothic"/>
              </a:rPr>
              <a:t>is</a:t>
            </a:r>
            <a:r>
              <a:rPr sz="1350" spc="4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best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for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75" dirty="0">
                <a:solidFill>
                  <a:srgbClr val="1B1B1B"/>
                </a:solidFill>
                <a:latin typeface="Century Gothic"/>
                <a:cs typeface="Century Gothic"/>
              </a:rPr>
              <a:t>their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30" dirty="0">
                <a:solidFill>
                  <a:srgbClr val="1B1B1B"/>
                </a:solidFill>
                <a:latin typeface="Century Gothic"/>
                <a:cs typeface="Century Gothic"/>
              </a:rPr>
              <a:t>care</a:t>
            </a:r>
            <a:r>
              <a:rPr sz="1350" spc="4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and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then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to</a:t>
            </a:r>
            <a:r>
              <a:rPr sz="1350" spc="4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b="1" spc="204" dirty="0">
                <a:solidFill>
                  <a:srgbClr val="1B1B1B"/>
                </a:solidFill>
                <a:latin typeface="Calibri"/>
                <a:cs typeface="Calibri"/>
              </a:rPr>
              <a:t>demand</a:t>
            </a:r>
            <a:r>
              <a:rPr sz="1350" b="1" spc="135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50" dirty="0">
                <a:solidFill>
                  <a:srgbClr val="1B1B1B"/>
                </a:solidFill>
                <a:latin typeface="Calibri"/>
                <a:cs typeface="Calibri"/>
              </a:rPr>
              <a:t>that</a:t>
            </a:r>
            <a:r>
              <a:rPr sz="1350" b="1" spc="135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30" dirty="0">
                <a:solidFill>
                  <a:srgbClr val="1B1B1B"/>
                </a:solidFill>
                <a:latin typeface="Calibri"/>
                <a:cs typeface="Calibri"/>
              </a:rPr>
              <a:t>their</a:t>
            </a:r>
            <a:r>
              <a:rPr sz="1350" b="1" spc="135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30" dirty="0">
                <a:solidFill>
                  <a:srgbClr val="1B1B1B"/>
                </a:solidFill>
                <a:latin typeface="Calibri"/>
                <a:cs typeface="Calibri"/>
              </a:rPr>
              <a:t>insurer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924" y="2941126"/>
            <a:ext cx="7991475" cy="2057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5"/>
              </a:lnSpc>
            </a:pPr>
            <a:r>
              <a:rPr sz="1350" b="1" spc="125" dirty="0">
                <a:solidFill>
                  <a:srgbClr val="1B1B1B"/>
                </a:solidFill>
                <a:latin typeface="Calibri"/>
                <a:cs typeface="Calibri"/>
              </a:rPr>
              <a:t>or</a:t>
            </a:r>
            <a:r>
              <a:rPr sz="1350" b="1" spc="11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40" dirty="0">
                <a:solidFill>
                  <a:srgbClr val="1B1B1B"/>
                </a:solidFill>
                <a:latin typeface="Calibri"/>
                <a:cs typeface="Calibri"/>
              </a:rPr>
              <a:t>hospital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25" dirty="0">
                <a:solidFill>
                  <a:srgbClr val="1B1B1B"/>
                </a:solidFill>
                <a:latin typeface="Calibri"/>
                <a:cs typeface="Calibri"/>
              </a:rPr>
              <a:t>or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60" dirty="0">
                <a:solidFill>
                  <a:srgbClr val="1B1B1B"/>
                </a:solidFill>
                <a:latin typeface="Calibri"/>
                <a:cs typeface="Calibri"/>
              </a:rPr>
              <a:t>health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60" dirty="0">
                <a:solidFill>
                  <a:srgbClr val="1B1B1B"/>
                </a:solidFill>
                <a:latin typeface="Calibri"/>
                <a:cs typeface="Calibri"/>
              </a:rPr>
              <a:t>care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75" dirty="0">
                <a:solidFill>
                  <a:srgbClr val="1B1B1B"/>
                </a:solidFill>
                <a:latin typeface="Calibri"/>
                <a:cs typeface="Calibri"/>
              </a:rPr>
              <a:t>system</a:t>
            </a:r>
            <a:r>
              <a:rPr sz="1350" b="1" spc="11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45" dirty="0">
                <a:solidFill>
                  <a:srgbClr val="1B1B1B"/>
                </a:solidFill>
                <a:latin typeface="Calibri"/>
                <a:cs typeface="Calibri"/>
              </a:rPr>
              <a:t>provide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95" dirty="0">
                <a:solidFill>
                  <a:srgbClr val="1B1B1B"/>
                </a:solidFill>
                <a:latin typeface="Calibri"/>
                <a:cs typeface="Calibri"/>
              </a:rPr>
              <a:t>it</a:t>
            </a:r>
            <a:r>
              <a:rPr sz="1350" b="1" spc="114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spc="75" dirty="0">
                <a:solidFill>
                  <a:srgbClr val="1B1B1B"/>
                </a:solidFill>
                <a:latin typeface="Century Gothic"/>
                <a:cs typeface="Century Gothic"/>
              </a:rPr>
              <a:t>without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the</a:t>
            </a:r>
            <a:r>
              <a:rPr sz="1350" spc="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best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65" dirty="0">
                <a:solidFill>
                  <a:srgbClr val="1B1B1B"/>
                </a:solidFill>
                <a:latin typeface="Century Gothic"/>
                <a:cs typeface="Century Gothic"/>
              </a:rPr>
              <a:t>interest</a:t>
            </a:r>
            <a:r>
              <a:rPr sz="1350" spc="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of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the</a:t>
            </a:r>
            <a:r>
              <a:rPr sz="1350" spc="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85" dirty="0">
                <a:solidFill>
                  <a:srgbClr val="1B1B1B"/>
                </a:solidFill>
                <a:latin typeface="Century Gothic"/>
                <a:cs typeface="Century Gothic"/>
              </a:rPr>
              <a:t>business</a:t>
            </a:r>
            <a:r>
              <a:rPr sz="1350" spc="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entity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0924" y="3177727"/>
            <a:ext cx="7755255" cy="2057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65"/>
              </a:lnSpc>
            </a:pP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(insurer,</a:t>
            </a:r>
            <a:r>
              <a:rPr sz="1350" spc="114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hospital,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health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30" dirty="0">
                <a:solidFill>
                  <a:srgbClr val="1B1B1B"/>
                </a:solidFill>
                <a:latin typeface="Century Gothic"/>
                <a:cs typeface="Century Gothic"/>
              </a:rPr>
              <a:t>care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system,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or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physician)</a:t>
            </a:r>
            <a:r>
              <a:rPr sz="1350" spc="114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overriding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what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125" dirty="0">
                <a:solidFill>
                  <a:srgbClr val="1B1B1B"/>
                </a:solidFill>
                <a:latin typeface="Century Gothic"/>
                <a:cs typeface="Century Gothic"/>
              </a:rPr>
              <a:t>is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best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50" dirty="0">
                <a:solidFill>
                  <a:srgbClr val="1B1B1B"/>
                </a:solidFill>
                <a:latin typeface="Century Gothic"/>
                <a:cs typeface="Century Gothic"/>
              </a:rPr>
              <a:t>for</a:t>
            </a:r>
            <a:r>
              <a:rPr sz="1350" spc="120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the</a:t>
            </a:r>
            <a:r>
              <a:rPr sz="1350" spc="114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1B1B1B"/>
                </a:solidFill>
                <a:latin typeface="Century Gothic"/>
                <a:cs typeface="Century Gothic"/>
              </a:rPr>
              <a:t>patient.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8768" y="3650929"/>
            <a:ext cx="8310245" cy="2057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31470" indent="-331470">
              <a:lnSpc>
                <a:spcPts val="1565"/>
              </a:lnSpc>
              <a:buFont typeface="Arial"/>
              <a:buChar char="●"/>
              <a:tabLst>
                <a:tab pos="331470" algn="l"/>
              </a:tabLst>
            </a:pP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health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30" dirty="0">
                <a:solidFill>
                  <a:srgbClr val="1B1B1B"/>
                </a:solidFill>
                <a:latin typeface="Century Gothic"/>
                <a:cs typeface="Century Gothic"/>
              </a:rPr>
              <a:t>care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80" dirty="0">
                <a:solidFill>
                  <a:srgbClr val="1B1B1B"/>
                </a:solidFill>
                <a:latin typeface="Century Gothic"/>
                <a:cs typeface="Century Gothic"/>
              </a:rPr>
              <a:t>system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aimed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at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b="1" spc="160" dirty="0">
                <a:solidFill>
                  <a:srgbClr val="1B1B1B"/>
                </a:solidFill>
                <a:latin typeface="Calibri"/>
                <a:cs typeface="Calibri"/>
              </a:rPr>
              <a:t>creating</a:t>
            </a:r>
            <a:r>
              <a:rPr sz="1350" b="1" spc="150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b="1" spc="155" dirty="0">
                <a:solidFill>
                  <a:srgbClr val="1B1B1B"/>
                </a:solidFill>
                <a:latin typeface="Calibri"/>
                <a:cs typeface="Calibri"/>
              </a:rPr>
              <a:t>a</a:t>
            </a:r>
            <a:r>
              <a:rPr sz="1350" b="1" spc="150" dirty="0">
                <a:solidFill>
                  <a:srgbClr val="1B1B1B"/>
                </a:solidFill>
                <a:latin typeface="Calibri"/>
                <a:cs typeface="Calibri"/>
              </a:rPr>
              <a:t> win-</a:t>
            </a:r>
            <a:r>
              <a:rPr sz="1350" b="1" spc="175" dirty="0">
                <a:solidFill>
                  <a:srgbClr val="1B1B1B"/>
                </a:solidFill>
                <a:latin typeface="Calibri"/>
                <a:cs typeface="Calibri"/>
              </a:rPr>
              <a:t>win</a:t>
            </a:r>
            <a:r>
              <a:rPr sz="1350" b="1" spc="125" dirty="0">
                <a:solidFill>
                  <a:srgbClr val="1B1B1B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where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the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wellness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of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patients</a:t>
            </a:r>
            <a:r>
              <a:rPr sz="1350" spc="5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1B1B1B"/>
                </a:solidFill>
                <a:latin typeface="Century Gothic"/>
                <a:cs typeface="Century Gothic"/>
              </a:rPr>
              <a:t>correlates</a:t>
            </a:r>
            <a:endParaRPr sz="135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8225" y="3867972"/>
            <a:ext cx="4638675" cy="78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90" dirty="0">
                <a:solidFill>
                  <a:srgbClr val="1B1B1B"/>
                </a:solidFill>
                <a:latin typeface="Century Gothic"/>
                <a:cs typeface="Century Gothic"/>
              </a:rPr>
              <a:t>with</a:t>
            </a:r>
            <a:r>
              <a:rPr sz="1350" spc="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the</a:t>
            </a:r>
            <a:r>
              <a:rPr sz="1350" spc="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70" dirty="0">
                <a:solidFill>
                  <a:srgbClr val="1B1B1B"/>
                </a:solidFill>
                <a:latin typeface="Century Gothic"/>
                <a:cs typeface="Century Gothic"/>
              </a:rPr>
              <a:t>wellness</a:t>
            </a:r>
            <a:r>
              <a:rPr sz="1350" spc="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dirty="0">
                <a:solidFill>
                  <a:srgbClr val="1B1B1B"/>
                </a:solidFill>
                <a:latin typeface="Century Gothic"/>
                <a:cs typeface="Century Gothic"/>
              </a:rPr>
              <a:t>of</a:t>
            </a:r>
            <a:r>
              <a:rPr sz="1350" spc="25" dirty="0">
                <a:solidFill>
                  <a:srgbClr val="1B1B1B"/>
                </a:solidFill>
                <a:latin typeface="Century Gothic"/>
                <a:cs typeface="Century Gothic"/>
              </a:rPr>
              <a:t> </a:t>
            </a:r>
            <a:r>
              <a:rPr sz="1350" spc="-10" dirty="0">
                <a:solidFill>
                  <a:srgbClr val="1B1B1B"/>
                </a:solidFill>
                <a:latin typeface="Century Gothic"/>
                <a:cs typeface="Century Gothic"/>
              </a:rPr>
              <a:t>providers.</a:t>
            </a:r>
            <a:endParaRPr sz="13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Century Gothic"/>
              <a:cs typeface="Century Gothic"/>
            </a:endParaRPr>
          </a:p>
          <a:p>
            <a:pPr marL="2102485">
              <a:lnSpc>
                <a:spcPct val="100000"/>
              </a:lnSpc>
            </a:pPr>
            <a:r>
              <a:rPr sz="1350" i="1" dirty="0">
                <a:solidFill>
                  <a:srgbClr val="1B1B1B"/>
                </a:solidFill>
                <a:latin typeface="Georgia"/>
                <a:cs typeface="Georgia"/>
              </a:rPr>
              <a:t>~</a:t>
            </a:r>
            <a:r>
              <a:rPr sz="1350" i="1" spc="335" dirty="0">
                <a:solidFill>
                  <a:srgbClr val="1B1B1B"/>
                </a:solidFill>
                <a:latin typeface="Georgia"/>
                <a:cs typeface="Georgia"/>
              </a:rPr>
              <a:t> </a:t>
            </a:r>
            <a:r>
              <a:rPr sz="1150" i="1" dirty="0">
                <a:solidFill>
                  <a:srgbClr val="1B1B1B"/>
                </a:solidFill>
                <a:latin typeface="Palatino Linotype"/>
                <a:cs typeface="Palatino Linotype"/>
              </a:rPr>
              <a:t>Simon</a:t>
            </a:r>
            <a:r>
              <a:rPr sz="1150" i="1" spc="35" dirty="0">
                <a:solidFill>
                  <a:srgbClr val="1B1B1B"/>
                </a:solidFill>
                <a:latin typeface="Palatino Linotype"/>
                <a:cs typeface="Palatino Linotype"/>
              </a:rPr>
              <a:t> </a:t>
            </a:r>
            <a:r>
              <a:rPr sz="1150" i="1" dirty="0">
                <a:solidFill>
                  <a:srgbClr val="1B1B1B"/>
                </a:solidFill>
                <a:latin typeface="Palatino Linotype"/>
                <a:cs typeface="Palatino Linotype"/>
              </a:rPr>
              <a:t>G.</a:t>
            </a:r>
            <a:r>
              <a:rPr sz="1150" i="1" spc="35" dirty="0">
                <a:solidFill>
                  <a:srgbClr val="1B1B1B"/>
                </a:solidFill>
                <a:latin typeface="Palatino Linotype"/>
                <a:cs typeface="Palatino Linotype"/>
              </a:rPr>
              <a:t> </a:t>
            </a:r>
            <a:r>
              <a:rPr sz="1150" i="1" dirty="0">
                <a:solidFill>
                  <a:srgbClr val="1B1B1B"/>
                </a:solidFill>
                <a:latin typeface="Palatino Linotype"/>
                <a:cs typeface="Palatino Linotype"/>
              </a:rPr>
              <a:t>Talbot</a:t>
            </a:r>
            <a:r>
              <a:rPr sz="1150" i="1" spc="-10" dirty="0">
                <a:solidFill>
                  <a:srgbClr val="1B1B1B"/>
                </a:solidFill>
                <a:latin typeface="Palatino Linotype"/>
                <a:cs typeface="Palatino Linotype"/>
              </a:rPr>
              <a:t> </a:t>
            </a:r>
            <a:r>
              <a:rPr sz="1150" i="1" dirty="0">
                <a:solidFill>
                  <a:srgbClr val="1B1B1B"/>
                </a:solidFill>
                <a:latin typeface="Palatino Linotype"/>
                <a:cs typeface="Palatino Linotype"/>
              </a:rPr>
              <a:t>&amp;</a:t>
            </a:r>
            <a:r>
              <a:rPr sz="1150" i="1" spc="35" dirty="0">
                <a:solidFill>
                  <a:srgbClr val="1B1B1B"/>
                </a:solidFill>
                <a:latin typeface="Palatino Linotype"/>
                <a:cs typeface="Palatino Linotype"/>
              </a:rPr>
              <a:t> </a:t>
            </a:r>
            <a:r>
              <a:rPr sz="1150" i="1" dirty="0">
                <a:solidFill>
                  <a:srgbClr val="1B1B1B"/>
                </a:solidFill>
                <a:latin typeface="Palatino Linotype"/>
                <a:cs typeface="Palatino Linotype"/>
              </a:rPr>
              <a:t>Wendy</a:t>
            </a:r>
            <a:r>
              <a:rPr sz="1150" i="1" spc="35" dirty="0">
                <a:solidFill>
                  <a:srgbClr val="1B1B1B"/>
                </a:solidFill>
                <a:latin typeface="Palatino Linotype"/>
                <a:cs typeface="Palatino Linotype"/>
              </a:rPr>
              <a:t> </a:t>
            </a:r>
            <a:r>
              <a:rPr sz="1150" i="1" dirty="0">
                <a:solidFill>
                  <a:srgbClr val="1B1B1B"/>
                </a:solidFill>
                <a:latin typeface="Palatino Linotype"/>
                <a:cs typeface="Palatino Linotype"/>
              </a:rPr>
              <a:t>Dean,</a:t>
            </a:r>
            <a:r>
              <a:rPr sz="1150" i="1" spc="35" dirty="0">
                <a:solidFill>
                  <a:srgbClr val="1B1B1B"/>
                </a:solidFill>
                <a:latin typeface="Palatino Linotype"/>
                <a:cs typeface="Palatino Linotype"/>
              </a:rPr>
              <a:t> </a:t>
            </a:r>
            <a:r>
              <a:rPr sz="1150" i="1" spc="-20" dirty="0">
                <a:solidFill>
                  <a:srgbClr val="1B1B1B"/>
                </a:solidFill>
                <a:latin typeface="Palatino Linotype"/>
                <a:cs typeface="Palatino Linotype"/>
              </a:rPr>
              <a:t>2018</a:t>
            </a:r>
            <a:endParaRPr sz="11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52008" y="971578"/>
            <a:ext cx="432879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" marR="5080" algn="ctr">
              <a:lnSpc>
                <a:spcPct val="115399"/>
              </a:lnSpc>
              <a:spcBef>
                <a:spcPts val="100"/>
              </a:spcBef>
            </a:pP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“Despite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80" dirty="0">
                <a:solidFill>
                  <a:srgbClr val="FFFFFF"/>
                </a:solidFill>
                <a:latin typeface="Calibri"/>
                <a:cs typeface="Calibri"/>
              </a:rPr>
              <a:t>burgeoning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8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practice</a:t>
            </a:r>
            <a:r>
              <a:rPr sz="13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0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0" dirty="0">
                <a:solidFill>
                  <a:srgbClr val="FFFFFF"/>
                </a:solidFill>
                <a:latin typeface="Calibri"/>
                <a:cs typeface="Calibri"/>
              </a:rPr>
              <a:t>realm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3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0" dirty="0">
                <a:solidFill>
                  <a:srgbClr val="FFFFFF"/>
                </a:solidFill>
                <a:latin typeface="Calibri"/>
                <a:cs typeface="Calibri"/>
              </a:rPr>
              <a:t>psychology,</a:t>
            </a:r>
            <a:r>
              <a:rPr sz="1300" b="1" spc="4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notion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9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300" b="1" spc="210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60" dirty="0">
                <a:solidFill>
                  <a:srgbClr val="FFFFFF"/>
                </a:solidFill>
                <a:latin typeface="Calibri"/>
                <a:cs typeface="Calibri"/>
              </a:rPr>
              <a:t>ﬂourishing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optimal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0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90" dirty="0">
                <a:solidFill>
                  <a:srgbClr val="CCFFCC"/>
                </a:solidFill>
                <a:latin typeface="Calibri"/>
                <a:cs typeface="Calibri"/>
              </a:rPr>
              <a:t>still</a:t>
            </a:r>
            <a:r>
              <a:rPr sz="1300" b="1" spc="155" dirty="0">
                <a:solidFill>
                  <a:srgbClr val="CCFFCC"/>
                </a:solidFill>
                <a:latin typeface="Calibri"/>
                <a:cs typeface="Calibri"/>
              </a:rPr>
              <a:t> mostly</a:t>
            </a:r>
            <a:r>
              <a:rPr sz="1300" b="1" spc="8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60" dirty="0">
                <a:solidFill>
                  <a:srgbClr val="CCFFCC"/>
                </a:solidFill>
                <a:latin typeface="Calibri"/>
                <a:cs typeface="Calibri"/>
              </a:rPr>
              <a:t>absent</a:t>
            </a:r>
            <a:r>
              <a:rPr sz="1300" b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CCFFCC"/>
                </a:solidFill>
                <a:latin typeface="Calibri"/>
                <a:cs typeface="Calibri"/>
              </a:rPr>
              <a:t>from</a:t>
            </a:r>
            <a:r>
              <a:rPr sz="1300" b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70" dirty="0">
                <a:solidFill>
                  <a:srgbClr val="CCFFCC"/>
                </a:solidFill>
                <a:latin typeface="Calibri"/>
                <a:cs typeface="Calibri"/>
              </a:rPr>
              <a:t>medical</a:t>
            </a:r>
            <a:r>
              <a:rPr sz="1300" b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30" dirty="0">
                <a:solidFill>
                  <a:srgbClr val="CCFFCC"/>
                </a:solidFill>
                <a:latin typeface="Calibri"/>
                <a:cs typeface="Calibri"/>
              </a:rPr>
              <a:t>practice</a:t>
            </a:r>
            <a:r>
              <a:rPr sz="1300" b="1" spc="13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0" dirty="0">
                <a:solidFill>
                  <a:srgbClr val="FFFFFF"/>
                </a:solidFill>
                <a:latin typeface="Calibri"/>
                <a:cs typeface="Calibri"/>
              </a:rPr>
              <a:t>There</a:t>
            </a:r>
            <a:r>
              <a:rPr sz="1300" b="1" spc="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0" dirty="0">
                <a:solidFill>
                  <a:srgbClr val="FFFFFF"/>
                </a:solidFill>
                <a:latin typeface="Calibri"/>
                <a:cs typeface="Calibri"/>
              </a:rPr>
              <a:t>exists</a:t>
            </a:r>
            <a:r>
              <a:rPr sz="13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7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ﬁeld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sz="1300" b="1" spc="125" dirty="0">
                <a:solidFill>
                  <a:srgbClr val="CCFFCC"/>
                </a:solidFill>
                <a:latin typeface="Calibri"/>
                <a:cs typeface="Calibri"/>
              </a:rPr>
              <a:t>positive</a:t>
            </a:r>
            <a:r>
              <a:rPr sz="1300" b="1" spc="8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40" dirty="0">
                <a:solidFill>
                  <a:srgbClr val="CCFFCC"/>
                </a:solidFill>
                <a:latin typeface="Calibri"/>
                <a:cs typeface="Calibri"/>
              </a:rPr>
              <a:t>medicine</a:t>
            </a:r>
            <a:r>
              <a:rPr sz="1300" b="1" spc="140" dirty="0">
                <a:solidFill>
                  <a:srgbClr val="FFFFFF"/>
                </a:solidFill>
                <a:latin typeface="Calibri"/>
                <a:cs typeface="Calibri"/>
              </a:rPr>
              <a:t>,”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3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00" dirty="0">
                <a:solidFill>
                  <a:srgbClr val="FFFFFF"/>
                </a:solidFill>
                <a:latin typeface="Calibri"/>
                <a:cs typeface="Calibri"/>
              </a:rPr>
              <a:t>like </a:t>
            </a:r>
            <a:r>
              <a:rPr sz="1300" b="1" spc="13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0" dirty="0">
                <a:solidFill>
                  <a:srgbClr val="FFFFFF"/>
                </a:solidFill>
                <a:latin typeface="Calibri"/>
                <a:cs typeface="Calibri"/>
              </a:rPr>
              <a:t>psychology,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65" dirty="0">
                <a:solidFill>
                  <a:srgbClr val="FFFFFF"/>
                </a:solidFill>
                <a:latin typeface="Calibri"/>
                <a:cs typeface="Calibri"/>
              </a:rPr>
              <a:t>would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70" dirty="0">
                <a:solidFill>
                  <a:srgbClr val="FFFFFF"/>
                </a:solidFill>
                <a:latin typeface="Calibri"/>
                <a:cs typeface="Calibri"/>
              </a:rPr>
              <a:t>aim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14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0" dirty="0">
                <a:solidFill>
                  <a:srgbClr val="FFFFFF"/>
                </a:solidFill>
                <a:latin typeface="Calibri"/>
                <a:cs typeface="Calibri"/>
              </a:rPr>
              <a:t>cultivate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300" b="1" spc="135" dirty="0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70" dirty="0">
                <a:solidFill>
                  <a:srgbClr val="CCFFCC"/>
                </a:solidFill>
                <a:latin typeface="Calibri"/>
                <a:cs typeface="Calibri"/>
              </a:rPr>
              <a:t>complete</a:t>
            </a:r>
            <a:r>
              <a:rPr sz="1300" b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50" dirty="0">
                <a:solidFill>
                  <a:srgbClr val="CCFFCC"/>
                </a:solidFill>
                <a:latin typeface="Calibri"/>
                <a:cs typeface="Calibri"/>
              </a:rPr>
              <a:t>health</a:t>
            </a:r>
            <a:r>
              <a:rPr sz="1300" b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80" dirty="0">
                <a:solidFill>
                  <a:srgbClr val="CCFFCC"/>
                </a:solidFill>
                <a:latin typeface="Calibri"/>
                <a:cs typeface="Calibri"/>
              </a:rPr>
              <a:t>and</a:t>
            </a:r>
            <a:r>
              <a:rPr sz="1300" b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25" dirty="0">
                <a:solidFill>
                  <a:srgbClr val="CCFFCC"/>
                </a:solidFill>
                <a:latin typeface="Calibri"/>
                <a:cs typeface="Calibri"/>
              </a:rPr>
              <a:t>well-</a:t>
            </a:r>
            <a:r>
              <a:rPr sz="1300" b="1" spc="145" dirty="0">
                <a:solidFill>
                  <a:srgbClr val="CCFFCC"/>
                </a:solidFill>
                <a:latin typeface="Calibri"/>
                <a:cs typeface="Calibri"/>
              </a:rPr>
              <a:t>being,</a:t>
            </a:r>
            <a:r>
              <a:rPr sz="1300" b="1" spc="7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above </a:t>
            </a:r>
            <a:r>
              <a:rPr sz="1300" b="1" spc="18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70" dirty="0">
                <a:solidFill>
                  <a:srgbClr val="FFFFFF"/>
                </a:solidFill>
                <a:latin typeface="Calibri"/>
                <a:cs typeface="Calibri"/>
              </a:rPr>
              <a:t>beyond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worthy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60" dirty="0">
                <a:solidFill>
                  <a:srgbClr val="FFFFFF"/>
                </a:solidFill>
                <a:latin typeface="Calibri"/>
                <a:cs typeface="Calibri"/>
              </a:rPr>
              <a:t>goal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75" dirty="0">
                <a:solidFill>
                  <a:srgbClr val="FFFFFF"/>
                </a:solidFill>
                <a:latin typeface="Calibri"/>
                <a:cs typeface="Calibri"/>
              </a:rPr>
              <a:t>curing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disease.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alibri"/>
              <a:cs typeface="Calibri"/>
            </a:endParaRPr>
          </a:p>
          <a:p>
            <a:pPr marL="12065" marR="25400" algn="ctr">
              <a:lnSpc>
                <a:spcPct val="115399"/>
              </a:lnSpc>
              <a:spcBef>
                <a:spcPts val="5"/>
              </a:spcBef>
            </a:pP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75" dirty="0">
                <a:solidFill>
                  <a:srgbClr val="FFFFFF"/>
                </a:solidFill>
                <a:latin typeface="Calibri"/>
                <a:cs typeface="Calibri"/>
              </a:rPr>
              <a:t>missing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piece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0" dirty="0">
                <a:solidFill>
                  <a:srgbClr val="FFFFFF"/>
                </a:solidFill>
                <a:latin typeface="Calibri"/>
                <a:cs typeface="Calibri"/>
              </a:rPr>
              <a:t>cultivating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Calibri"/>
                <a:cs typeface="Calibri"/>
              </a:rPr>
              <a:t>well-</a:t>
            </a:r>
            <a:r>
              <a:rPr sz="1300" b="1" spc="175" dirty="0">
                <a:solidFill>
                  <a:srgbClr val="FFFFFF"/>
                </a:solidFill>
                <a:latin typeface="Calibri"/>
                <a:cs typeface="Calibri"/>
              </a:rPr>
              <a:t>being</a:t>
            </a:r>
            <a:r>
              <a:rPr sz="13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holds </a:t>
            </a:r>
            <a:r>
              <a:rPr sz="1300" b="1" spc="195" dirty="0">
                <a:solidFill>
                  <a:srgbClr val="FFFFFF"/>
                </a:solidFill>
                <a:latin typeface="Calibri"/>
                <a:cs typeface="Calibri"/>
              </a:rPr>
              <a:t>immense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promise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0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60" dirty="0">
                <a:solidFill>
                  <a:srgbClr val="FFFFFF"/>
                </a:solidFill>
                <a:latin typeface="Calibri"/>
                <a:cs typeface="Calibri"/>
              </a:rPr>
              <a:t>healing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8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70" dirty="0">
                <a:solidFill>
                  <a:srgbClr val="FFFFFF"/>
                </a:solidFill>
                <a:latin typeface="Calibri"/>
                <a:cs typeface="Calibri"/>
              </a:rPr>
              <a:t>helping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9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300" b="1" spc="195" dirty="0">
                <a:solidFill>
                  <a:srgbClr val="FFFFFF"/>
                </a:solidFill>
                <a:latin typeface="Calibri"/>
                <a:cs typeface="Calibri"/>
              </a:rPr>
              <a:t>many</a:t>
            </a:r>
            <a:r>
              <a:rPr sz="13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5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3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physicians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200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sz="1300" b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30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30" dirty="0">
                <a:solidFill>
                  <a:srgbClr val="FFFFFF"/>
                </a:solidFill>
                <a:latin typeface="Calibri"/>
                <a:cs typeface="Calibri"/>
              </a:rPr>
              <a:t>currently </a:t>
            </a:r>
            <a:r>
              <a:rPr sz="1300" b="1" spc="160" dirty="0">
                <a:solidFill>
                  <a:srgbClr val="FFFFFF"/>
                </a:solidFill>
                <a:latin typeface="Calibri"/>
                <a:cs typeface="Calibri"/>
              </a:rPr>
              <a:t>languishing,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6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25" dirty="0">
                <a:solidFill>
                  <a:srgbClr val="FFFFFF"/>
                </a:solidFill>
                <a:latin typeface="Calibri"/>
                <a:cs typeface="Calibri"/>
              </a:rPr>
              <a:t>well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6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5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40" dirty="0">
                <a:solidFill>
                  <a:srgbClr val="FFFFFF"/>
                </a:solidFill>
                <a:latin typeface="Calibri"/>
                <a:cs typeface="Calibri"/>
              </a:rPr>
              <a:t>patients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225" dirty="0">
                <a:solidFill>
                  <a:srgbClr val="FFFFFF"/>
                </a:solidFill>
                <a:latin typeface="Calibri"/>
                <a:cs typeface="Calibri"/>
              </a:rPr>
              <a:t>whom</a:t>
            </a:r>
            <a:r>
              <a:rPr sz="13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135" dirty="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sz="1300" b="1" spc="80" dirty="0">
                <a:solidFill>
                  <a:srgbClr val="FFFFFF"/>
                </a:solidFill>
                <a:latin typeface="Calibri"/>
                <a:cs typeface="Calibri"/>
              </a:rPr>
              <a:t>treat.”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Calibri"/>
              <a:cs typeface="Calibri"/>
            </a:endParaRPr>
          </a:p>
          <a:p>
            <a:pPr marR="12700" algn="ctr">
              <a:lnSpc>
                <a:spcPct val="100000"/>
              </a:lnSpc>
            </a:pPr>
            <a:r>
              <a:rPr sz="1300" i="1" dirty="0">
                <a:solidFill>
                  <a:srgbClr val="FFFFFF"/>
                </a:solidFill>
                <a:latin typeface="Century Gothic"/>
                <a:cs typeface="Century Gothic"/>
              </a:rPr>
              <a:t>-Jordyn</a:t>
            </a:r>
            <a:r>
              <a:rPr sz="1300" i="1" spc="1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i="1" dirty="0">
                <a:solidFill>
                  <a:srgbClr val="FFFFFF"/>
                </a:solidFill>
                <a:latin typeface="Century Gothic"/>
                <a:cs typeface="Century Gothic"/>
              </a:rPr>
              <a:t>Feingold,</a:t>
            </a:r>
            <a:r>
              <a:rPr sz="1300" i="1" spc="1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300" i="1" spc="-20" dirty="0">
                <a:solidFill>
                  <a:srgbClr val="FFFFFF"/>
                </a:solidFill>
                <a:latin typeface="Century Gothic"/>
                <a:cs typeface="Century Gothic"/>
              </a:rPr>
              <a:t>2016</a:t>
            </a:r>
            <a:endParaRPr sz="130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81222"/>
            <a:ext cx="3465602" cy="196227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74409"/>
              <a:ext cx="3556272" cy="18690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2" y="3336779"/>
              <a:ext cx="1940147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8" cy="2183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733099" cy="51434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604886" y="1490760"/>
            <a:ext cx="2059939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0" b="1" spc="490" dirty="0">
                <a:solidFill>
                  <a:srgbClr val="FFFFFF"/>
                </a:solidFill>
                <a:latin typeface="Calibri"/>
                <a:cs typeface="Calibri"/>
              </a:rPr>
              <a:t>Why </a:t>
            </a:r>
            <a:r>
              <a:rPr sz="3000" b="1" spc="310" dirty="0">
                <a:solidFill>
                  <a:srgbClr val="FFFFFF"/>
                </a:solidFill>
                <a:latin typeface="Calibri"/>
                <a:cs typeface="Calibri"/>
              </a:rPr>
              <a:t>Positive </a:t>
            </a:r>
            <a:r>
              <a:rPr sz="3000" b="1" spc="315" dirty="0">
                <a:solidFill>
                  <a:srgbClr val="FFFFFF"/>
                </a:solidFill>
                <a:latin typeface="Calibri"/>
                <a:cs typeface="Calibri"/>
              </a:rPr>
              <a:t>Medicine?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804956" y="247413"/>
            <a:ext cx="4104004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975" marR="5080" indent="-549910">
              <a:lnSpc>
                <a:spcPct val="113300"/>
              </a:lnSpc>
              <a:spcBef>
                <a:spcPts val="100"/>
              </a:spcBef>
            </a:pPr>
            <a:r>
              <a:rPr sz="1600" i="1" spc="190" dirty="0">
                <a:solidFill>
                  <a:srgbClr val="141440"/>
                </a:solidFill>
                <a:latin typeface="Calibri"/>
                <a:cs typeface="Calibri"/>
              </a:rPr>
              <a:t>“Health</a:t>
            </a:r>
            <a:r>
              <a:rPr sz="1600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145" dirty="0">
                <a:solidFill>
                  <a:srgbClr val="141440"/>
                </a:solidFill>
                <a:latin typeface="Calibri"/>
                <a:cs typeface="Calibri"/>
              </a:rPr>
              <a:t>is</a:t>
            </a:r>
            <a:r>
              <a:rPr sz="1600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250" dirty="0">
                <a:solidFill>
                  <a:srgbClr val="141440"/>
                </a:solidFill>
                <a:latin typeface="Calibri"/>
                <a:cs typeface="Calibri"/>
              </a:rPr>
              <a:t>a</a:t>
            </a:r>
            <a:r>
              <a:rPr sz="1600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175" dirty="0">
                <a:solidFill>
                  <a:srgbClr val="141440"/>
                </a:solidFill>
                <a:latin typeface="Calibri"/>
                <a:cs typeface="Calibri"/>
              </a:rPr>
              <a:t>state</a:t>
            </a:r>
            <a:r>
              <a:rPr sz="1600" i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155" dirty="0">
                <a:solidFill>
                  <a:srgbClr val="141440"/>
                </a:solidFill>
                <a:latin typeface="Calibri"/>
                <a:cs typeface="Calibri"/>
              </a:rPr>
              <a:t>of</a:t>
            </a:r>
            <a:r>
              <a:rPr sz="1600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215" dirty="0">
                <a:solidFill>
                  <a:srgbClr val="141440"/>
                </a:solidFill>
                <a:latin typeface="Calibri"/>
                <a:cs typeface="Calibri"/>
              </a:rPr>
              <a:t>complete</a:t>
            </a:r>
            <a:r>
              <a:rPr sz="1600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160" dirty="0">
                <a:solidFill>
                  <a:srgbClr val="141440"/>
                </a:solidFill>
                <a:latin typeface="Calibri"/>
                <a:cs typeface="Calibri"/>
              </a:rPr>
              <a:t>positive </a:t>
            </a:r>
            <a:r>
              <a:rPr sz="1600" i="1" spc="175" dirty="0">
                <a:solidFill>
                  <a:srgbClr val="141440"/>
                </a:solidFill>
                <a:latin typeface="Calibri"/>
                <a:cs typeface="Calibri"/>
              </a:rPr>
              <a:t>physical,</a:t>
            </a:r>
            <a:r>
              <a:rPr sz="1600" i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185" dirty="0">
                <a:solidFill>
                  <a:srgbClr val="141440"/>
                </a:solidFill>
                <a:latin typeface="Calibri"/>
                <a:cs typeface="Calibri"/>
              </a:rPr>
              <a:t>mental,</a:t>
            </a:r>
            <a:r>
              <a:rPr sz="1600" i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254" dirty="0">
                <a:solidFill>
                  <a:srgbClr val="141440"/>
                </a:solidFill>
                <a:latin typeface="Calibri"/>
                <a:cs typeface="Calibri"/>
              </a:rPr>
              <a:t>and</a:t>
            </a:r>
            <a:r>
              <a:rPr sz="1600" i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i="1" spc="175" dirty="0">
                <a:solidFill>
                  <a:srgbClr val="141440"/>
                </a:solidFill>
                <a:latin typeface="Calibri"/>
                <a:cs typeface="Calibri"/>
              </a:rPr>
              <a:t>social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55972" y="799863"/>
            <a:ext cx="3601085" cy="795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marR="95885" indent="-1270" algn="ctr">
              <a:lnSpc>
                <a:spcPct val="113300"/>
              </a:lnSpc>
              <a:spcBef>
                <a:spcPts val="100"/>
              </a:spcBef>
            </a:pPr>
            <a:r>
              <a:rPr sz="1600" b="1" i="1" spc="165" dirty="0">
                <a:solidFill>
                  <a:srgbClr val="141440"/>
                </a:solidFill>
                <a:latin typeface="Calibri"/>
                <a:cs typeface="Calibri"/>
              </a:rPr>
              <a:t>well-</a:t>
            </a:r>
            <a:r>
              <a:rPr sz="1600" b="1" i="1" spc="175" dirty="0">
                <a:solidFill>
                  <a:srgbClr val="141440"/>
                </a:solidFill>
                <a:latin typeface="Calibri"/>
                <a:cs typeface="Calibri"/>
              </a:rPr>
              <a:t>being,</a:t>
            </a:r>
            <a:r>
              <a:rPr sz="1600" b="1" i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254" dirty="0">
                <a:solidFill>
                  <a:srgbClr val="141440"/>
                </a:solidFill>
                <a:latin typeface="Calibri"/>
                <a:cs typeface="Calibri"/>
              </a:rPr>
              <a:t>and</a:t>
            </a:r>
            <a:r>
              <a:rPr sz="1600" b="1" i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195" dirty="0">
                <a:solidFill>
                  <a:srgbClr val="141440"/>
                </a:solidFill>
                <a:latin typeface="Calibri"/>
                <a:cs typeface="Calibri"/>
              </a:rPr>
              <a:t>not</a:t>
            </a:r>
            <a:r>
              <a:rPr sz="1600" b="1" i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200" dirty="0">
                <a:solidFill>
                  <a:srgbClr val="141440"/>
                </a:solidFill>
                <a:latin typeface="Calibri"/>
                <a:cs typeface="Calibri"/>
              </a:rPr>
              <a:t>merely</a:t>
            </a:r>
            <a:r>
              <a:rPr sz="1600" b="1" i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175" dirty="0">
                <a:solidFill>
                  <a:srgbClr val="141440"/>
                </a:solidFill>
                <a:latin typeface="Calibri"/>
                <a:cs typeface="Calibri"/>
              </a:rPr>
              <a:t>the </a:t>
            </a:r>
            <a:r>
              <a:rPr sz="1600" b="1" i="1" spc="235" dirty="0">
                <a:solidFill>
                  <a:srgbClr val="141440"/>
                </a:solidFill>
                <a:latin typeface="Calibri"/>
                <a:cs typeface="Calibri"/>
              </a:rPr>
              <a:t>absence</a:t>
            </a:r>
            <a:r>
              <a:rPr sz="1600" b="1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155" dirty="0">
                <a:solidFill>
                  <a:srgbClr val="141440"/>
                </a:solidFill>
                <a:latin typeface="Calibri"/>
                <a:cs typeface="Calibri"/>
              </a:rPr>
              <a:t>of</a:t>
            </a:r>
            <a:r>
              <a:rPr sz="1600" b="1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210" dirty="0">
                <a:solidFill>
                  <a:srgbClr val="141440"/>
                </a:solidFill>
                <a:latin typeface="Calibri"/>
                <a:cs typeface="Calibri"/>
              </a:rPr>
              <a:t>disease</a:t>
            </a:r>
            <a:r>
              <a:rPr sz="1600" b="1" i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160" dirty="0">
                <a:solidFill>
                  <a:srgbClr val="141440"/>
                </a:solidFill>
                <a:latin typeface="Calibri"/>
                <a:cs typeface="Calibri"/>
              </a:rPr>
              <a:t>or</a:t>
            </a:r>
            <a:r>
              <a:rPr sz="1600" b="1" i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i="1" spc="165" dirty="0">
                <a:solidFill>
                  <a:srgbClr val="141440"/>
                </a:solidFill>
                <a:latin typeface="Calibri"/>
                <a:cs typeface="Calibri"/>
              </a:rPr>
              <a:t>inﬁrmity”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00" spc="55" dirty="0">
                <a:solidFill>
                  <a:srgbClr val="141440"/>
                </a:solidFill>
                <a:latin typeface="Lucida Sans Unicode"/>
                <a:cs typeface="Lucida Sans Unicode"/>
              </a:rPr>
              <a:t>Preamble</a:t>
            </a:r>
            <a:r>
              <a:rPr sz="1200" spc="1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to</a:t>
            </a:r>
            <a:r>
              <a:rPr sz="1200" spc="1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the</a:t>
            </a:r>
            <a:r>
              <a:rPr sz="1200" spc="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Constitution</a:t>
            </a:r>
            <a:r>
              <a:rPr sz="1200" spc="1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of</a:t>
            </a:r>
            <a:r>
              <a:rPr sz="1200" spc="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the</a:t>
            </a:r>
            <a:r>
              <a:rPr sz="1200" spc="1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141440"/>
                </a:solidFill>
                <a:latin typeface="Lucida Sans Unicode"/>
                <a:cs typeface="Lucida Sans Unicode"/>
              </a:rPr>
              <a:t>WHO,</a:t>
            </a:r>
            <a:r>
              <a:rPr sz="1200" spc="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141440"/>
                </a:solidFill>
                <a:latin typeface="Lucida Sans Unicode"/>
                <a:cs typeface="Lucida Sans Unicode"/>
              </a:rPr>
              <a:t>1946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05158" y="1980963"/>
            <a:ext cx="4103370" cy="1071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300"/>
              </a:lnSpc>
              <a:spcBef>
                <a:spcPts val="100"/>
              </a:spcBef>
            </a:pPr>
            <a:r>
              <a:rPr sz="1600" b="1" spc="180" dirty="0">
                <a:solidFill>
                  <a:srgbClr val="141440"/>
                </a:solidFill>
                <a:latin typeface="Calibri"/>
                <a:cs typeface="Calibri"/>
              </a:rPr>
              <a:t>“That</a:t>
            </a: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141440"/>
                </a:solidFill>
                <a:latin typeface="Calibri"/>
                <a:cs typeface="Calibri"/>
              </a:rPr>
              <a:t>physician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40" dirty="0">
                <a:solidFill>
                  <a:srgbClr val="141440"/>
                </a:solidFill>
                <a:latin typeface="Calibri"/>
                <a:cs typeface="Calibri"/>
              </a:rPr>
              <a:t>will</a:t>
            </a: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141440"/>
                </a:solidFill>
                <a:latin typeface="Calibri"/>
                <a:cs typeface="Calibri"/>
              </a:rPr>
              <a:t>hardly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20" dirty="0">
                <a:solidFill>
                  <a:srgbClr val="141440"/>
                </a:solidFill>
                <a:latin typeface="Calibri"/>
                <a:cs typeface="Calibri"/>
              </a:rPr>
              <a:t>be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10" dirty="0">
                <a:solidFill>
                  <a:srgbClr val="141440"/>
                </a:solidFill>
                <a:latin typeface="Calibri"/>
                <a:cs typeface="Calibri"/>
              </a:rPr>
              <a:t>thought </a:t>
            </a:r>
            <a:r>
              <a:rPr sz="1600" b="1" spc="175" dirty="0">
                <a:solidFill>
                  <a:srgbClr val="141440"/>
                </a:solidFill>
                <a:latin typeface="Calibri"/>
                <a:cs typeface="Calibri"/>
              </a:rPr>
              <a:t>very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70" dirty="0">
                <a:solidFill>
                  <a:srgbClr val="141440"/>
                </a:solidFill>
                <a:latin typeface="Calibri"/>
                <a:cs typeface="Calibri"/>
              </a:rPr>
              <a:t>careful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141440"/>
                </a:solidFill>
                <a:latin typeface="Calibri"/>
                <a:cs typeface="Calibri"/>
              </a:rPr>
              <a:t>of</a:t>
            </a: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141440"/>
                </a:solidFill>
                <a:latin typeface="Calibri"/>
                <a:cs typeface="Calibri"/>
              </a:rPr>
              <a:t>the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141440"/>
                </a:solidFill>
                <a:latin typeface="Calibri"/>
                <a:cs typeface="Calibri"/>
              </a:rPr>
              <a:t>health</a:t>
            </a: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141440"/>
                </a:solidFill>
                <a:latin typeface="Calibri"/>
                <a:cs typeface="Calibri"/>
              </a:rPr>
              <a:t>of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141440"/>
                </a:solidFill>
                <a:latin typeface="Calibri"/>
                <a:cs typeface="Calibri"/>
              </a:rPr>
              <a:t>his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10" dirty="0">
                <a:solidFill>
                  <a:srgbClr val="141440"/>
                </a:solidFill>
                <a:latin typeface="Calibri"/>
                <a:cs typeface="Calibri"/>
              </a:rPr>
              <a:t>own </a:t>
            </a:r>
            <a:r>
              <a:rPr sz="1600" b="1" spc="175" dirty="0">
                <a:solidFill>
                  <a:srgbClr val="141440"/>
                </a:solidFill>
                <a:latin typeface="Calibri"/>
                <a:cs typeface="Calibri"/>
              </a:rPr>
              <a:t>patients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if</a:t>
            </a: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20" dirty="0">
                <a:solidFill>
                  <a:srgbClr val="141440"/>
                </a:solidFill>
                <a:latin typeface="Calibri"/>
                <a:cs typeface="Calibri"/>
              </a:rPr>
              <a:t>he</a:t>
            </a: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15" dirty="0">
                <a:solidFill>
                  <a:srgbClr val="141440"/>
                </a:solidFill>
                <a:latin typeface="Calibri"/>
                <a:cs typeface="Calibri"/>
              </a:rPr>
              <a:t>neglects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141440"/>
                </a:solidFill>
                <a:latin typeface="Calibri"/>
                <a:cs typeface="Calibri"/>
              </a:rPr>
              <a:t>his</a:t>
            </a: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40" dirty="0">
                <a:solidFill>
                  <a:srgbClr val="141440"/>
                </a:solidFill>
                <a:latin typeface="Calibri"/>
                <a:cs typeface="Calibri"/>
              </a:rPr>
              <a:t>own.”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00" spc="-245" dirty="0">
                <a:solidFill>
                  <a:srgbClr val="141440"/>
                </a:solidFill>
                <a:latin typeface="Lucida Sans Unicode"/>
                <a:cs typeface="Lucida Sans Unicode"/>
              </a:rPr>
              <a:t>-</a:t>
            </a:r>
            <a:r>
              <a:rPr sz="1200" spc="-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Galen,</a:t>
            </a:r>
            <a:r>
              <a:rPr sz="1200" spc="-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spc="-165" dirty="0">
                <a:solidFill>
                  <a:srgbClr val="141440"/>
                </a:solidFill>
                <a:latin typeface="Lucida Sans Unicode"/>
                <a:cs typeface="Lucida Sans Unicode"/>
              </a:rPr>
              <a:t>130-</a:t>
            </a:r>
            <a:r>
              <a:rPr sz="12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200</a:t>
            </a:r>
            <a:r>
              <a:rPr sz="1200" spc="-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141440"/>
                </a:solidFill>
                <a:latin typeface="Lucida Sans Unicode"/>
                <a:cs typeface="Lucida Sans Unicode"/>
              </a:rPr>
              <a:t>AD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77225" y="3438288"/>
            <a:ext cx="6216015" cy="1590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55240" marR="5080" indent="-635" algn="ctr">
              <a:lnSpc>
                <a:spcPct val="113300"/>
              </a:lnSpc>
              <a:spcBef>
                <a:spcPts val="100"/>
              </a:spcBef>
            </a:pPr>
            <a:r>
              <a:rPr sz="1600" b="1" spc="100" dirty="0">
                <a:solidFill>
                  <a:srgbClr val="141440"/>
                </a:solidFill>
                <a:latin typeface="Calibri"/>
                <a:cs typeface="Calibri"/>
              </a:rPr>
              <a:t>...“The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85" dirty="0">
                <a:solidFill>
                  <a:srgbClr val="141440"/>
                </a:solidFill>
                <a:latin typeface="Calibri"/>
                <a:cs typeface="Calibri"/>
              </a:rPr>
              <a:t>demoralized</a:t>
            </a:r>
            <a:r>
              <a:rPr sz="16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5" dirty="0">
                <a:solidFill>
                  <a:srgbClr val="141440"/>
                </a:solidFill>
                <a:latin typeface="Calibri"/>
                <a:cs typeface="Calibri"/>
              </a:rPr>
              <a:t>person</a:t>
            </a:r>
            <a:r>
              <a:rPr sz="16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20" dirty="0">
                <a:solidFill>
                  <a:srgbClr val="141440"/>
                </a:solidFill>
                <a:latin typeface="Calibri"/>
                <a:cs typeface="Calibri"/>
              </a:rPr>
              <a:t>is </a:t>
            </a:r>
            <a:r>
              <a:rPr sz="1600" b="1" spc="204" dirty="0">
                <a:solidFill>
                  <a:srgbClr val="141440"/>
                </a:solidFill>
                <a:latin typeface="Calibri"/>
                <a:cs typeface="Calibri"/>
              </a:rPr>
              <a:t>preoccupied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141440"/>
                </a:solidFill>
                <a:latin typeface="Calibri"/>
                <a:cs typeface="Calibri"/>
              </a:rPr>
              <a:t>with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141440"/>
                </a:solidFill>
                <a:latin typeface="Calibri"/>
                <a:cs typeface="Calibri"/>
              </a:rPr>
              <a:t>merely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141440"/>
                </a:solidFill>
                <a:latin typeface="Calibri"/>
                <a:cs typeface="Calibri"/>
              </a:rPr>
              <a:t>trying</a:t>
            </a:r>
            <a:r>
              <a:rPr sz="16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14" dirty="0">
                <a:solidFill>
                  <a:srgbClr val="141440"/>
                </a:solidFill>
                <a:latin typeface="Calibri"/>
                <a:cs typeface="Calibri"/>
              </a:rPr>
              <a:t>to </a:t>
            </a:r>
            <a:r>
              <a:rPr sz="1600" b="1" i="1" spc="140" dirty="0">
                <a:solidFill>
                  <a:srgbClr val="141440"/>
                </a:solidFill>
                <a:latin typeface="Calibri"/>
                <a:cs typeface="Calibri"/>
              </a:rPr>
              <a:t>survive.</a:t>
            </a:r>
            <a:r>
              <a:rPr sz="1600" b="1" spc="140" dirty="0">
                <a:solidFill>
                  <a:srgbClr val="141440"/>
                </a:solidFill>
                <a:latin typeface="Calibri"/>
                <a:cs typeface="Calibri"/>
              </a:rPr>
              <a:t>”</a:t>
            </a:r>
            <a:endParaRPr sz="1600">
              <a:latin typeface="Calibri"/>
              <a:cs typeface="Calibri"/>
            </a:endParaRPr>
          </a:p>
          <a:p>
            <a:pPr marL="2541905" algn="ctr">
              <a:lnSpc>
                <a:spcPct val="100000"/>
              </a:lnSpc>
              <a:spcBef>
                <a:spcPts val="270"/>
              </a:spcBef>
            </a:pPr>
            <a:r>
              <a:rPr sz="1200" spc="-245" dirty="0">
                <a:solidFill>
                  <a:srgbClr val="141440"/>
                </a:solidFill>
                <a:latin typeface="Lucida Sans Unicode"/>
                <a:cs typeface="Lucida Sans Unicode"/>
              </a:rPr>
              <a:t>-</a:t>
            </a:r>
            <a:r>
              <a:rPr sz="1200" spc="-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Frank</a:t>
            </a:r>
            <a:r>
              <a:rPr sz="1200" spc="-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spc="-50" dirty="0">
                <a:solidFill>
                  <a:srgbClr val="141440"/>
                </a:solidFill>
                <a:latin typeface="Lucida Sans Unicode"/>
                <a:cs typeface="Lucida Sans Unicode"/>
              </a:rPr>
              <a:t>&amp;</a:t>
            </a:r>
            <a:r>
              <a:rPr sz="1200" spc="-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141440"/>
                </a:solidFill>
                <a:latin typeface="Lucida Sans Unicode"/>
                <a:cs typeface="Lucida Sans Unicode"/>
              </a:rPr>
              <a:t>Frank,</a:t>
            </a:r>
            <a:r>
              <a:rPr sz="1200" spc="-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spc="-175" dirty="0">
                <a:solidFill>
                  <a:srgbClr val="141440"/>
                </a:solidFill>
                <a:latin typeface="Lucida Sans Unicode"/>
                <a:cs typeface="Lucida Sans Unicode"/>
              </a:rPr>
              <a:t>1991,</a:t>
            </a:r>
            <a:r>
              <a:rPr sz="1200" spc="-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200" i="1" spc="60" dirty="0">
                <a:solidFill>
                  <a:srgbClr val="141440"/>
                </a:solidFill>
                <a:latin typeface="Century Gothic"/>
                <a:cs typeface="Century Gothic"/>
              </a:rPr>
              <a:t>Persuasion</a:t>
            </a:r>
            <a:r>
              <a:rPr sz="1200" i="1" spc="2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41440"/>
                </a:solidFill>
                <a:latin typeface="Century Gothic"/>
                <a:cs typeface="Century Gothic"/>
              </a:rPr>
              <a:t>and</a:t>
            </a:r>
            <a:r>
              <a:rPr sz="1200" i="1" spc="2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200" i="1" spc="-10" dirty="0">
                <a:solidFill>
                  <a:srgbClr val="141440"/>
                </a:solidFill>
                <a:latin typeface="Century Gothic"/>
                <a:cs typeface="Century Gothic"/>
              </a:rPr>
              <a:t>Healing</a:t>
            </a:r>
            <a:endParaRPr sz="12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3993" y="1308923"/>
            <a:ext cx="7125970" cy="2501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8615" marR="5080" indent="-336550">
              <a:lnSpc>
                <a:spcPct val="116100"/>
              </a:lnSpc>
              <a:spcBef>
                <a:spcPts val="100"/>
              </a:spcBef>
              <a:buFont typeface="Arial"/>
              <a:buChar char="●"/>
              <a:tabLst>
                <a:tab pos="348615" algn="l"/>
              </a:tabLst>
            </a:pPr>
            <a:r>
              <a:rPr sz="1400" b="1" i="1" spc="220" dirty="0">
                <a:solidFill>
                  <a:srgbClr val="CCFFCC"/>
                </a:solidFill>
                <a:latin typeface="Calibri"/>
                <a:cs typeface="Calibri"/>
              </a:rPr>
              <a:t>A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55" dirty="0">
                <a:solidFill>
                  <a:srgbClr val="CCFFCC"/>
                </a:solidFill>
                <a:latin typeface="Calibri"/>
                <a:cs typeface="Calibri"/>
              </a:rPr>
              <a:t>deliberate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220" dirty="0">
                <a:solidFill>
                  <a:srgbClr val="CCFFCC"/>
                </a:solidFill>
                <a:latin typeface="Calibri"/>
                <a:cs typeface="Calibri"/>
              </a:rPr>
              <a:t>and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200" dirty="0">
                <a:solidFill>
                  <a:srgbClr val="CCFFCC"/>
                </a:solidFill>
                <a:latin typeface="Calibri"/>
                <a:cs typeface="Calibri"/>
              </a:rPr>
              <a:t>balanced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200" dirty="0">
                <a:solidFill>
                  <a:srgbClr val="CCFFCC"/>
                </a:solidFill>
                <a:latin typeface="Calibri"/>
                <a:cs typeface="Calibri"/>
              </a:rPr>
              <a:t>approach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35" dirty="0">
                <a:solidFill>
                  <a:srgbClr val="CCFFCC"/>
                </a:solidFill>
                <a:latin typeface="Calibri"/>
                <a:cs typeface="Calibri"/>
              </a:rPr>
              <a:t>to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90" dirty="0">
                <a:solidFill>
                  <a:srgbClr val="CCFFCC"/>
                </a:solidFill>
                <a:latin typeface="Calibri"/>
                <a:cs typeface="Calibri"/>
              </a:rPr>
              <a:t>medicine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70" dirty="0">
                <a:solidFill>
                  <a:srgbClr val="CCFFCC"/>
                </a:solidFill>
                <a:latin typeface="Calibri"/>
                <a:cs typeface="Calibri"/>
              </a:rPr>
              <a:t>that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CCFFCC"/>
                </a:solidFill>
                <a:latin typeface="Calibri"/>
                <a:cs typeface="Calibri"/>
              </a:rPr>
              <a:t>centers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70" dirty="0">
                <a:solidFill>
                  <a:srgbClr val="CCFFCC"/>
                </a:solidFill>
                <a:latin typeface="Calibri"/>
                <a:cs typeface="Calibri"/>
              </a:rPr>
              <a:t>physician </a:t>
            </a:r>
            <a:r>
              <a:rPr sz="1400" b="1" i="1" spc="145" dirty="0">
                <a:solidFill>
                  <a:srgbClr val="CCFFCC"/>
                </a:solidFill>
                <a:latin typeface="Calibri"/>
                <a:cs typeface="Calibri"/>
              </a:rPr>
              <a:t>well-</a:t>
            </a:r>
            <a:r>
              <a:rPr sz="1400" b="1" i="1" spc="180" dirty="0">
                <a:solidFill>
                  <a:srgbClr val="CCFFCC"/>
                </a:solidFill>
                <a:latin typeface="Calibri"/>
                <a:cs typeface="Calibri"/>
              </a:rPr>
              <a:t>being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204" dirty="0">
                <a:solidFill>
                  <a:srgbClr val="CCFFCC"/>
                </a:solidFill>
                <a:latin typeface="Calibri"/>
                <a:cs typeface="Calibri"/>
              </a:rPr>
              <a:t>as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CCFFCC"/>
                </a:solidFill>
                <a:latin typeface="Calibri"/>
                <a:cs typeface="Calibri"/>
              </a:rPr>
              <a:t>central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35" dirty="0">
                <a:solidFill>
                  <a:srgbClr val="CCFFCC"/>
                </a:solidFill>
                <a:latin typeface="Calibri"/>
                <a:cs typeface="Calibri"/>
              </a:rPr>
              <a:t>to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CCFFCC"/>
                </a:solidFill>
                <a:latin typeface="Calibri"/>
                <a:cs typeface="Calibri"/>
              </a:rPr>
              <a:t>optimal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CCFFCC"/>
                </a:solidFill>
                <a:latin typeface="Calibri"/>
                <a:cs typeface="Calibri"/>
              </a:rPr>
              <a:t>patient</a:t>
            </a:r>
            <a:r>
              <a:rPr sz="1400" b="1" i="1" spc="85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85" dirty="0">
                <a:solidFill>
                  <a:srgbClr val="CCFFCC"/>
                </a:solidFill>
                <a:latin typeface="Calibri"/>
                <a:cs typeface="Calibri"/>
              </a:rPr>
              <a:t>care</a:t>
            </a:r>
            <a:r>
              <a:rPr sz="1400" b="1" i="1" spc="90" dirty="0">
                <a:solidFill>
                  <a:srgbClr val="CCFFCC"/>
                </a:solidFill>
                <a:latin typeface="Calibri"/>
                <a:cs typeface="Calibri"/>
              </a:rPr>
              <a:t> </a:t>
            </a:r>
            <a:r>
              <a:rPr sz="1400" b="1" i="1" spc="140" dirty="0">
                <a:solidFill>
                  <a:srgbClr val="CCFFCC"/>
                </a:solidFill>
                <a:latin typeface="Calibri"/>
                <a:cs typeface="Calibri"/>
              </a:rPr>
              <a:t>delivery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●"/>
            </a:pPr>
            <a:endParaRPr sz="1800">
              <a:latin typeface="Calibri"/>
              <a:cs typeface="Calibri"/>
            </a:endParaRPr>
          </a:p>
          <a:p>
            <a:pPr marL="347980" indent="-335280">
              <a:lnSpc>
                <a:spcPct val="100000"/>
              </a:lnSpc>
              <a:buFont typeface="Arial"/>
              <a:buChar char="●"/>
              <a:tabLst>
                <a:tab pos="347980" algn="l"/>
              </a:tabLst>
            </a:pPr>
            <a:r>
              <a:rPr sz="1400" b="1" i="1" spc="190" dirty="0">
                <a:solidFill>
                  <a:srgbClr val="FFFF66"/>
                </a:solidFill>
                <a:latin typeface="Calibri"/>
                <a:cs typeface="Calibri"/>
              </a:rPr>
              <a:t>Recognizes</a:t>
            </a:r>
            <a:r>
              <a:rPr sz="1400" b="1" i="1" spc="85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sz="1400" b="1" i="1" spc="170" dirty="0">
                <a:solidFill>
                  <a:srgbClr val="FFFF66"/>
                </a:solidFill>
                <a:latin typeface="Calibri"/>
                <a:cs typeface="Calibri"/>
              </a:rPr>
              <a:t>that</a:t>
            </a:r>
            <a:r>
              <a:rPr sz="1400" b="1" i="1" spc="90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FFFF66"/>
                </a:solidFill>
                <a:latin typeface="Calibri"/>
                <a:cs typeface="Calibri"/>
              </a:rPr>
              <a:t>the</a:t>
            </a:r>
            <a:r>
              <a:rPr sz="1400" b="1" i="1" spc="90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sz="1400" b="1" i="1" spc="204" dirty="0">
                <a:solidFill>
                  <a:srgbClr val="FFFF66"/>
                </a:solidFill>
                <a:latin typeface="Calibri"/>
                <a:cs typeface="Calibri"/>
              </a:rPr>
              <a:t>absence</a:t>
            </a:r>
            <a:r>
              <a:rPr sz="1400" b="1" i="1" spc="90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sz="1400" b="1" i="1" spc="135" dirty="0">
                <a:solidFill>
                  <a:srgbClr val="FFFF66"/>
                </a:solidFill>
                <a:latin typeface="Calibri"/>
                <a:cs typeface="Calibri"/>
              </a:rPr>
              <a:t>of</a:t>
            </a:r>
            <a:r>
              <a:rPr sz="1400" b="1" i="1" spc="90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sz="1400" b="1" i="1" spc="180" dirty="0">
                <a:solidFill>
                  <a:srgbClr val="FFFF66"/>
                </a:solidFill>
                <a:latin typeface="Calibri"/>
                <a:cs typeface="Calibri"/>
              </a:rPr>
              <a:t>disease</a:t>
            </a:r>
            <a:r>
              <a:rPr sz="1400" b="1" i="1" spc="70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sz="1400" b="1" spc="135" dirty="0">
                <a:solidFill>
                  <a:srgbClr val="FFFF66"/>
                </a:solidFill>
                <a:latin typeface="Calibri"/>
                <a:cs typeface="Calibri"/>
              </a:rPr>
              <a:t>≠</a:t>
            </a:r>
            <a:r>
              <a:rPr sz="1400" b="1" spc="90" dirty="0">
                <a:solidFill>
                  <a:srgbClr val="FFFF66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FFFF66"/>
                </a:solidFill>
                <a:latin typeface="Calibri"/>
                <a:cs typeface="Calibri"/>
              </a:rPr>
              <a:t>health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●"/>
            </a:pPr>
            <a:endParaRPr sz="1550">
              <a:latin typeface="Calibri"/>
              <a:cs typeface="Calibri"/>
            </a:endParaRPr>
          </a:p>
          <a:p>
            <a:pPr marL="348615" marR="122555" indent="-336550">
              <a:lnSpc>
                <a:spcPct val="116100"/>
              </a:lnSpc>
              <a:spcBef>
                <a:spcPts val="5"/>
              </a:spcBef>
              <a:buFont typeface="Arial"/>
              <a:buChar char="●"/>
              <a:tabLst>
                <a:tab pos="348615" algn="l"/>
              </a:tabLst>
            </a:pPr>
            <a:r>
              <a:rPr sz="1400" b="1" i="1" spc="195" dirty="0">
                <a:solidFill>
                  <a:srgbClr val="FFCC66"/>
                </a:solidFill>
                <a:latin typeface="Calibri"/>
                <a:cs typeface="Calibri"/>
              </a:rPr>
              <a:t>Equips</a:t>
            </a:r>
            <a:r>
              <a:rPr sz="1400" b="1" i="1" spc="95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90" dirty="0">
                <a:solidFill>
                  <a:srgbClr val="FFCC66"/>
                </a:solidFill>
                <a:latin typeface="Calibri"/>
                <a:cs typeface="Calibri"/>
              </a:rPr>
              <a:t>medical</a:t>
            </a:r>
            <a:r>
              <a:rPr sz="1400" b="1" i="1" spc="10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60" dirty="0">
                <a:solidFill>
                  <a:srgbClr val="FFCC66"/>
                </a:solidFill>
                <a:latin typeface="Calibri"/>
                <a:cs typeface="Calibri"/>
              </a:rPr>
              <a:t>professionals</a:t>
            </a:r>
            <a:r>
              <a:rPr sz="1400" b="1" i="1" spc="95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FFCC66"/>
                </a:solidFill>
                <a:latin typeface="Calibri"/>
                <a:cs typeface="Calibri"/>
              </a:rPr>
              <a:t>with</a:t>
            </a:r>
            <a:r>
              <a:rPr sz="1400" b="1" i="1" spc="10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220" dirty="0">
                <a:solidFill>
                  <a:srgbClr val="FFCC66"/>
                </a:solidFill>
                <a:latin typeface="Calibri"/>
                <a:cs typeface="Calibri"/>
              </a:rPr>
              <a:t>an</a:t>
            </a:r>
            <a:r>
              <a:rPr sz="1400" b="1" i="1" spc="10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FFCC66"/>
                </a:solidFill>
                <a:latin typeface="Calibri"/>
                <a:cs typeface="Calibri"/>
              </a:rPr>
              <a:t>evidence-</a:t>
            </a:r>
            <a:r>
              <a:rPr sz="1400" b="1" i="1" spc="204" dirty="0">
                <a:solidFill>
                  <a:srgbClr val="FFCC66"/>
                </a:solidFill>
                <a:latin typeface="Calibri"/>
                <a:cs typeface="Calibri"/>
              </a:rPr>
              <a:t>based</a:t>
            </a:r>
            <a:r>
              <a:rPr sz="1400" b="1" i="1" spc="95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95" dirty="0">
                <a:solidFill>
                  <a:srgbClr val="FFCC66"/>
                </a:solidFill>
                <a:latin typeface="Calibri"/>
                <a:cs typeface="Calibri"/>
              </a:rPr>
              <a:t>path</a:t>
            </a:r>
            <a:r>
              <a:rPr sz="1400" b="1" i="1" spc="10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FFCC66"/>
                </a:solidFill>
                <a:latin typeface="Calibri"/>
                <a:cs typeface="Calibri"/>
              </a:rPr>
              <a:t>forward</a:t>
            </a:r>
            <a:r>
              <a:rPr sz="1400" b="1" i="1" spc="10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95" dirty="0">
                <a:solidFill>
                  <a:srgbClr val="FFCC66"/>
                </a:solidFill>
                <a:latin typeface="Calibri"/>
                <a:cs typeface="Calibri"/>
              </a:rPr>
              <a:t>for </a:t>
            </a:r>
            <a:r>
              <a:rPr sz="1400" b="1" i="1" spc="140" dirty="0">
                <a:solidFill>
                  <a:srgbClr val="FFCC66"/>
                </a:solidFill>
                <a:latin typeface="Calibri"/>
                <a:cs typeface="Calibri"/>
              </a:rPr>
              <a:t>living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40" dirty="0">
                <a:solidFill>
                  <a:srgbClr val="FFCC66"/>
                </a:solidFill>
                <a:latin typeface="Calibri"/>
                <a:cs typeface="Calibri"/>
              </a:rPr>
              <a:t>healthier,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80" dirty="0">
                <a:solidFill>
                  <a:srgbClr val="FFCC66"/>
                </a:solidFill>
                <a:latin typeface="Calibri"/>
                <a:cs typeface="Calibri"/>
              </a:rPr>
              <a:t>happier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10" dirty="0">
                <a:solidFill>
                  <a:srgbClr val="FFCC66"/>
                </a:solidFill>
                <a:latin typeface="Calibri"/>
                <a:cs typeface="Calibri"/>
              </a:rPr>
              <a:t>lives;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95" dirty="0">
                <a:solidFill>
                  <a:srgbClr val="FFCC66"/>
                </a:solidFill>
                <a:latin typeface="Calibri"/>
                <a:cs typeface="Calibri"/>
              </a:rPr>
              <a:t>on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80" dirty="0">
                <a:solidFill>
                  <a:srgbClr val="FFCC66"/>
                </a:solidFill>
                <a:latin typeface="Calibri"/>
                <a:cs typeface="Calibri"/>
              </a:rPr>
              <a:t>par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FFCC66"/>
                </a:solidFill>
                <a:latin typeface="Calibri"/>
                <a:cs typeface="Calibri"/>
              </a:rPr>
              <a:t>with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220" dirty="0">
                <a:solidFill>
                  <a:srgbClr val="FFCC66"/>
                </a:solidFill>
                <a:latin typeface="Calibri"/>
                <a:cs typeface="Calibri"/>
              </a:rPr>
              <a:t>an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50" dirty="0">
                <a:solidFill>
                  <a:srgbClr val="FFCC66"/>
                </a:solidFill>
                <a:latin typeface="Calibri"/>
                <a:cs typeface="Calibri"/>
              </a:rPr>
              <a:t>in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FFCC66"/>
                </a:solidFill>
                <a:latin typeface="Calibri"/>
                <a:cs typeface="Calibri"/>
              </a:rPr>
              <a:t>service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35" dirty="0">
                <a:solidFill>
                  <a:srgbClr val="FFCC66"/>
                </a:solidFill>
                <a:latin typeface="Calibri"/>
                <a:cs typeface="Calibri"/>
              </a:rPr>
              <a:t>to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FFCC66"/>
                </a:solidFill>
                <a:latin typeface="Calibri"/>
                <a:cs typeface="Calibri"/>
              </a:rPr>
              <a:t>patient</a:t>
            </a:r>
            <a:r>
              <a:rPr sz="1400" b="1" i="1" spc="90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FFCC66"/>
                </a:solidFill>
                <a:latin typeface="Calibri"/>
                <a:cs typeface="Calibri"/>
              </a:rPr>
              <a:t>care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●"/>
            </a:pPr>
            <a:endParaRPr sz="1550">
              <a:latin typeface="Calibri"/>
              <a:cs typeface="Calibri"/>
            </a:endParaRPr>
          </a:p>
          <a:p>
            <a:pPr marL="348615" marR="241935" indent="-336550">
              <a:lnSpc>
                <a:spcPct val="116100"/>
              </a:lnSpc>
              <a:buFont typeface="Arial"/>
              <a:buChar char="●"/>
              <a:tabLst>
                <a:tab pos="348615" algn="l"/>
              </a:tabLst>
            </a:pPr>
            <a:r>
              <a:rPr sz="1400" b="1" i="1" spc="160" dirty="0">
                <a:solidFill>
                  <a:srgbClr val="F1DCDB"/>
                </a:solidFill>
                <a:latin typeface="Calibri"/>
                <a:cs typeface="Calibri"/>
              </a:rPr>
              <a:t>Positions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90" dirty="0">
                <a:solidFill>
                  <a:srgbClr val="F1DCDB"/>
                </a:solidFill>
                <a:latin typeface="Calibri"/>
                <a:cs typeface="Calibri"/>
              </a:rPr>
              <a:t>medicine</a:t>
            </a:r>
            <a:r>
              <a:rPr sz="1400" b="1" i="1" spc="9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204" dirty="0">
                <a:solidFill>
                  <a:srgbClr val="F1DCDB"/>
                </a:solidFill>
                <a:latin typeface="Calibri"/>
                <a:cs typeface="Calibri"/>
              </a:rPr>
              <a:t>as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220" dirty="0">
                <a:solidFill>
                  <a:srgbClr val="F1DCDB"/>
                </a:solidFill>
                <a:latin typeface="Calibri"/>
                <a:cs typeface="Calibri"/>
              </a:rPr>
              <a:t>a</a:t>
            </a:r>
            <a:r>
              <a:rPr sz="1400" b="1" i="1" spc="9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70" dirty="0">
                <a:solidFill>
                  <a:srgbClr val="F1DCDB"/>
                </a:solidFill>
                <a:latin typeface="Calibri"/>
                <a:cs typeface="Calibri"/>
              </a:rPr>
              <a:t>ﬁeld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70" dirty="0">
                <a:solidFill>
                  <a:srgbClr val="F1DCDB"/>
                </a:solidFill>
                <a:latin typeface="Calibri"/>
                <a:cs typeface="Calibri"/>
              </a:rPr>
              <a:t>that</a:t>
            </a:r>
            <a:r>
              <a:rPr sz="1400" b="1" i="1" spc="9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204" dirty="0">
                <a:solidFill>
                  <a:srgbClr val="F1DCDB"/>
                </a:solidFill>
                <a:latin typeface="Calibri"/>
                <a:cs typeface="Calibri"/>
              </a:rPr>
              <a:t>aims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35" dirty="0">
                <a:solidFill>
                  <a:srgbClr val="F1DCDB"/>
                </a:solidFill>
                <a:latin typeface="Calibri"/>
                <a:cs typeface="Calibri"/>
              </a:rPr>
              <a:t>to</a:t>
            </a:r>
            <a:r>
              <a:rPr sz="1400" b="1" i="1" spc="9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70" dirty="0">
                <a:solidFill>
                  <a:srgbClr val="F1DCDB"/>
                </a:solidFill>
                <a:latin typeface="Calibri"/>
                <a:cs typeface="Calibri"/>
              </a:rPr>
              <a:t>not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45" dirty="0">
                <a:solidFill>
                  <a:srgbClr val="F1DCDB"/>
                </a:solidFill>
                <a:latin typeface="Calibri"/>
                <a:cs typeface="Calibri"/>
              </a:rPr>
              <a:t>just</a:t>
            </a:r>
            <a:r>
              <a:rPr sz="1400" b="1" i="1" spc="9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85" dirty="0">
                <a:solidFill>
                  <a:srgbClr val="F1DCDB"/>
                </a:solidFill>
                <a:latin typeface="Calibri"/>
                <a:cs typeface="Calibri"/>
              </a:rPr>
              <a:t>cure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60" dirty="0">
                <a:solidFill>
                  <a:srgbClr val="F1DCDB"/>
                </a:solidFill>
                <a:latin typeface="Calibri"/>
                <a:cs typeface="Calibri"/>
              </a:rPr>
              <a:t>disease,</a:t>
            </a:r>
            <a:r>
              <a:rPr sz="1400" b="1" i="1" spc="9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85" dirty="0">
                <a:solidFill>
                  <a:srgbClr val="F1DCDB"/>
                </a:solidFill>
                <a:latin typeface="Calibri"/>
                <a:cs typeface="Calibri"/>
              </a:rPr>
              <a:t>but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10" dirty="0">
                <a:solidFill>
                  <a:srgbClr val="F1DCDB"/>
                </a:solidFill>
                <a:latin typeface="Calibri"/>
                <a:cs typeface="Calibri"/>
              </a:rPr>
              <a:t>to </a:t>
            </a:r>
            <a:r>
              <a:rPr sz="1400" b="1" i="1" spc="180" dirty="0">
                <a:solidFill>
                  <a:srgbClr val="F1DCDB"/>
                </a:solidFill>
                <a:latin typeface="Calibri"/>
                <a:cs typeface="Calibri"/>
              </a:rPr>
              <a:t>promote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F1DCDB"/>
                </a:solidFill>
                <a:latin typeface="Calibri"/>
                <a:cs typeface="Calibri"/>
              </a:rPr>
              <a:t>the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50" dirty="0">
                <a:solidFill>
                  <a:srgbClr val="F1DCDB"/>
                </a:solidFill>
                <a:latin typeface="Calibri"/>
                <a:cs typeface="Calibri"/>
              </a:rPr>
              <a:t>thriving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35" dirty="0">
                <a:solidFill>
                  <a:srgbClr val="F1DCDB"/>
                </a:solidFill>
                <a:latin typeface="Calibri"/>
                <a:cs typeface="Calibri"/>
              </a:rPr>
              <a:t>of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60" dirty="0">
                <a:solidFill>
                  <a:srgbClr val="F1DCDB"/>
                </a:solidFill>
                <a:latin typeface="Calibri"/>
                <a:cs typeface="Calibri"/>
              </a:rPr>
              <a:t>our</a:t>
            </a:r>
            <a:r>
              <a:rPr sz="1400" b="1" i="1" spc="8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1400" b="1" i="1" spc="160" dirty="0">
                <a:solidFill>
                  <a:srgbClr val="F1DCDB"/>
                </a:solidFill>
                <a:latin typeface="Calibri"/>
                <a:cs typeface="Calibri"/>
              </a:rPr>
              <a:t>population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4624" y="625585"/>
            <a:ext cx="35439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20" dirty="0">
                <a:solidFill>
                  <a:srgbClr val="434343"/>
                </a:solidFill>
              </a:rPr>
              <a:t>Positive</a:t>
            </a:r>
            <a:r>
              <a:rPr sz="3000" spc="180" dirty="0">
                <a:solidFill>
                  <a:srgbClr val="434343"/>
                </a:solidFill>
              </a:rPr>
              <a:t> </a:t>
            </a:r>
            <a:r>
              <a:rPr sz="3000" spc="325" dirty="0">
                <a:solidFill>
                  <a:srgbClr val="434343"/>
                </a:solidFill>
              </a:rPr>
              <a:t>Medicine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2997324" y="4875104"/>
            <a:ext cx="2672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80" dirty="0">
                <a:latin typeface="Tahoma"/>
                <a:cs typeface="Tahoma"/>
              </a:rPr>
              <a:t>Jordyn</a:t>
            </a:r>
            <a:r>
              <a:rPr sz="1200" b="1" spc="-85" dirty="0">
                <a:latin typeface="Tahoma"/>
                <a:cs typeface="Tahoma"/>
              </a:rPr>
              <a:t> Feingold,</a:t>
            </a:r>
            <a:r>
              <a:rPr sz="1200" b="1" spc="-80" dirty="0">
                <a:latin typeface="Tahoma"/>
                <a:cs typeface="Tahoma"/>
              </a:rPr>
              <a:t> </a:t>
            </a:r>
            <a:r>
              <a:rPr sz="1200" b="1" dirty="0">
                <a:latin typeface="Tahoma"/>
                <a:cs typeface="Tahoma"/>
              </a:rPr>
              <a:t>MD</a:t>
            </a:r>
            <a:r>
              <a:rPr sz="1200" b="1" spc="-85" dirty="0">
                <a:latin typeface="Tahoma"/>
                <a:cs typeface="Tahoma"/>
              </a:rPr>
              <a:t> </a:t>
            </a:r>
            <a:r>
              <a:rPr sz="1200" b="1" spc="-175" dirty="0">
                <a:latin typeface="Tahoma"/>
                <a:cs typeface="Tahoma"/>
              </a:rPr>
              <a:t>©</a:t>
            </a:r>
            <a:r>
              <a:rPr sz="1200" b="1" spc="-85" dirty="0">
                <a:latin typeface="Tahoma"/>
                <a:cs typeface="Tahoma"/>
              </a:rPr>
              <a:t> </a:t>
            </a:r>
            <a:r>
              <a:rPr sz="1200" b="1" spc="-70" dirty="0">
                <a:latin typeface="Tahoma"/>
                <a:cs typeface="Tahoma"/>
              </a:rPr>
              <a:t>Copyright</a:t>
            </a:r>
            <a:r>
              <a:rPr sz="1200" b="1" spc="-7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2021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660552" cy="51434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5698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100"/>
              </a:spcBef>
            </a:pPr>
            <a:r>
              <a:rPr sz="3000" spc="470" dirty="0">
                <a:solidFill>
                  <a:srgbClr val="434343"/>
                </a:solidFill>
              </a:rPr>
              <a:t>A</a:t>
            </a:r>
            <a:r>
              <a:rPr sz="3000" spc="170" dirty="0">
                <a:solidFill>
                  <a:srgbClr val="434343"/>
                </a:solidFill>
              </a:rPr>
              <a:t> </a:t>
            </a:r>
            <a:r>
              <a:rPr sz="3000" spc="420" dirty="0">
                <a:solidFill>
                  <a:srgbClr val="434343"/>
                </a:solidFill>
              </a:rPr>
              <a:t>Paradigm</a:t>
            </a:r>
            <a:r>
              <a:rPr sz="3000" spc="175" dirty="0">
                <a:solidFill>
                  <a:srgbClr val="434343"/>
                </a:solidFill>
              </a:rPr>
              <a:t> </a:t>
            </a:r>
            <a:r>
              <a:rPr sz="3000" spc="300" dirty="0">
                <a:solidFill>
                  <a:srgbClr val="434343"/>
                </a:solidFill>
              </a:rPr>
              <a:t>Shift</a:t>
            </a:r>
            <a:endParaRPr sz="3000"/>
          </a:p>
        </p:txBody>
      </p:sp>
      <p:sp>
        <p:nvSpPr>
          <p:cNvPr id="6" name="object 6"/>
          <p:cNvSpPr txBox="1"/>
          <p:nvPr/>
        </p:nvSpPr>
        <p:spPr>
          <a:xfrm>
            <a:off x="120650" y="1607272"/>
            <a:ext cx="3424554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2275" marR="344805" indent="-409575">
              <a:lnSpc>
                <a:spcPct val="116100"/>
              </a:lnSpc>
              <a:spcBef>
                <a:spcPts val="100"/>
              </a:spcBef>
              <a:buFont typeface="MS PGothic"/>
              <a:buChar char="❖"/>
              <a:tabLst>
                <a:tab pos="422275" algn="l"/>
              </a:tabLst>
            </a:pPr>
            <a:r>
              <a:rPr sz="1400" spc="-45" dirty="0">
                <a:solidFill>
                  <a:srgbClr val="2C2C2C"/>
                </a:solidFill>
                <a:latin typeface="Lucida Sans Unicode"/>
                <a:cs typeface="Lucida Sans Unicode"/>
              </a:rPr>
              <a:t>Self-</a:t>
            </a:r>
            <a:r>
              <a:rPr sz="1400" dirty="0">
                <a:solidFill>
                  <a:srgbClr val="2C2C2C"/>
                </a:solidFill>
                <a:latin typeface="Lucida Sans Unicode"/>
                <a:cs typeface="Lucida Sans Unicode"/>
              </a:rPr>
              <a:t>care</a:t>
            </a:r>
            <a:r>
              <a:rPr sz="1400" spc="-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b="1" spc="155" dirty="0">
                <a:solidFill>
                  <a:srgbClr val="2C2C2C"/>
                </a:solidFill>
                <a:latin typeface="Calibri"/>
                <a:cs typeface="Calibri"/>
              </a:rPr>
              <a:t>IS</a:t>
            </a:r>
            <a:r>
              <a:rPr sz="1400" b="1" spc="114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spc="190" dirty="0">
                <a:solidFill>
                  <a:srgbClr val="2C2C2C"/>
                </a:solidFill>
                <a:latin typeface="Calibri"/>
                <a:cs typeface="Calibri"/>
              </a:rPr>
              <a:t>NOT</a:t>
            </a:r>
            <a:r>
              <a:rPr sz="1400" b="1" spc="8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C2C2C"/>
                </a:solidFill>
                <a:latin typeface="Lucida Sans Unicode"/>
                <a:cs typeface="Lucida Sans Unicode"/>
              </a:rPr>
              <a:t>selﬁsh;</a:t>
            </a:r>
            <a:r>
              <a:rPr sz="1400" spc="-4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-35" dirty="0">
                <a:solidFill>
                  <a:srgbClr val="2C2C2C"/>
                </a:solidFill>
                <a:latin typeface="Lucida Sans Unicode"/>
                <a:cs typeface="Lucida Sans Unicode"/>
              </a:rPr>
              <a:t>IT </a:t>
            </a:r>
            <a:r>
              <a:rPr sz="1400" spc="55" dirty="0">
                <a:solidFill>
                  <a:srgbClr val="2C2C2C"/>
                </a:solidFill>
                <a:latin typeface="Lucida Sans Unicode"/>
                <a:cs typeface="Lucida Sans Unicode"/>
              </a:rPr>
              <a:t>IS</a:t>
            </a:r>
            <a:r>
              <a:rPr sz="1400" spc="-4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-50" dirty="0">
                <a:solidFill>
                  <a:srgbClr val="2C2C2C"/>
                </a:solidFill>
                <a:latin typeface="Lucida Sans Unicode"/>
                <a:cs typeface="Lucida Sans Unicode"/>
              </a:rPr>
              <a:t>a </a:t>
            </a:r>
            <a:r>
              <a:rPr sz="1400" spc="60" dirty="0">
                <a:solidFill>
                  <a:srgbClr val="2C2C2C"/>
                </a:solidFill>
                <a:latin typeface="Lucida Sans Unicode"/>
                <a:cs typeface="Lucida Sans Unicode"/>
              </a:rPr>
              <a:t>MUST</a:t>
            </a:r>
            <a:r>
              <a:rPr sz="1400" spc="-6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2C2C2C"/>
                </a:solidFill>
                <a:latin typeface="Lucida Sans Unicode"/>
                <a:cs typeface="Lucida Sans Unicode"/>
              </a:rPr>
              <a:t>for</a:t>
            </a:r>
            <a:r>
              <a:rPr sz="1400" spc="-6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self</a:t>
            </a:r>
            <a:r>
              <a:rPr sz="1400" spc="-6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55" dirty="0">
                <a:solidFill>
                  <a:srgbClr val="2C2C2C"/>
                </a:solidFill>
                <a:latin typeface="Lucida Sans Unicode"/>
                <a:cs typeface="Lucida Sans Unicode"/>
              </a:rPr>
              <a:t>and</a:t>
            </a:r>
            <a:r>
              <a:rPr sz="1400" spc="-6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2C2C2C"/>
                </a:solidFill>
                <a:latin typeface="Lucida Sans Unicode"/>
                <a:cs typeface="Lucida Sans Unicode"/>
              </a:rPr>
              <a:t>your</a:t>
            </a:r>
            <a:r>
              <a:rPr sz="1400" spc="-6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visions</a:t>
            </a:r>
            <a:endParaRPr sz="1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C2C2C"/>
              </a:buClr>
              <a:buFont typeface="MS PGothic"/>
              <a:buChar char="❖"/>
            </a:pPr>
            <a:endParaRPr sz="1250">
              <a:latin typeface="Lucida Sans Unicode"/>
              <a:cs typeface="Lucida Sans Unicode"/>
            </a:endParaRPr>
          </a:p>
          <a:p>
            <a:pPr marL="422275" marR="79375" indent="-409575">
              <a:lnSpc>
                <a:spcPct val="116100"/>
              </a:lnSpc>
              <a:buFont typeface="MS PGothic"/>
              <a:buChar char="❖"/>
              <a:tabLst>
                <a:tab pos="422275" algn="l"/>
              </a:tabLst>
            </a:pPr>
            <a:r>
              <a:rPr sz="1400" spc="50" dirty="0">
                <a:solidFill>
                  <a:srgbClr val="2C2C2C"/>
                </a:solidFill>
                <a:latin typeface="Lucida Sans Unicode"/>
                <a:cs typeface="Lucida Sans Unicode"/>
              </a:rPr>
              <a:t>Well-</a:t>
            </a:r>
            <a:r>
              <a:rPr sz="1400" dirty="0">
                <a:solidFill>
                  <a:srgbClr val="2C2C2C"/>
                </a:solidFill>
                <a:latin typeface="Lucida Sans Unicode"/>
                <a:cs typeface="Lucida Sans Unicode"/>
              </a:rPr>
              <a:t>being</a:t>
            </a:r>
            <a:r>
              <a:rPr sz="1400" spc="-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55" dirty="0">
                <a:solidFill>
                  <a:srgbClr val="2C2C2C"/>
                </a:solidFill>
                <a:latin typeface="Lucida Sans Unicode"/>
                <a:cs typeface="Lucida Sans Unicode"/>
              </a:rPr>
              <a:t>and</a:t>
            </a:r>
            <a:r>
              <a:rPr sz="1400" spc="-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2C2C2C"/>
                </a:solidFill>
                <a:latin typeface="Lucida Sans Unicode"/>
                <a:cs typeface="Lucida Sans Unicode"/>
              </a:rPr>
              <a:t>resilience</a:t>
            </a:r>
            <a:r>
              <a:rPr sz="1400" spc="-6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i="1" u="heavy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Century Gothic"/>
                <a:cs typeface="Century Gothic"/>
              </a:rPr>
              <a:t>can</a:t>
            </a:r>
            <a:r>
              <a:rPr sz="1400" i="1" u="heavy" spc="15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400" i="1" u="heavy" spc="-25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Century Gothic"/>
                <a:cs typeface="Century Gothic"/>
              </a:rPr>
              <a:t>be</a:t>
            </a:r>
            <a:r>
              <a:rPr sz="1400" i="1" spc="-25" dirty="0">
                <a:solidFill>
                  <a:srgbClr val="2C2C2C"/>
                </a:solidFill>
                <a:latin typeface="Century Gothic"/>
                <a:cs typeface="Century Gothic"/>
              </a:rPr>
              <a:t> </a:t>
            </a:r>
            <a:r>
              <a:rPr sz="1400" i="1" u="heavy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Century Gothic"/>
                <a:cs typeface="Century Gothic"/>
              </a:rPr>
              <a:t>learned</a:t>
            </a:r>
            <a:r>
              <a:rPr sz="1400" i="1" spc="40" dirty="0">
                <a:solidFill>
                  <a:srgbClr val="2C2C2C"/>
                </a:solidFill>
                <a:latin typeface="Century Gothic"/>
                <a:cs typeface="Century Gothic"/>
              </a:rPr>
              <a:t> </a:t>
            </a:r>
            <a:r>
              <a:rPr sz="1400" spc="-55" dirty="0">
                <a:solidFill>
                  <a:srgbClr val="2C2C2C"/>
                </a:solidFill>
                <a:latin typeface="Lucida Sans Unicode"/>
                <a:cs typeface="Lucida Sans Unicode"/>
              </a:rPr>
              <a:t>&amp;</a:t>
            </a:r>
            <a:r>
              <a:rPr sz="1400" spc="-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i="1" u="heavy" spc="-10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Century Gothic"/>
                <a:cs typeface="Century Gothic"/>
              </a:rPr>
              <a:t>developed</a:t>
            </a:r>
            <a:endParaRPr sz="14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2C2C2C"/>
              </a:buClr>
              <a:buFont typeface="MS PGothic"/>
              <a:buChar char="❖"/>
            </a:pPr>
            <a:endParaRPr sz="1550">
              <a:latin typeface="Century Gothic"/>
              <a:cs typeface="Century Gothic"/>
            </a:endParaRPr>
          </a:p>
          <a:p>
            <a:pPr marL="422275" marR="5080" indent="-409575">
              <a:lnSpc>
                <a:spcPct val="116100"/>
              </a:lnSpc>
              <a:buFont typeface="MS PGothic"/>
              <a:buChar char="❖"/>
              <a:tabLst>
                <a:tab pos="422275" algn="l"/>
              </a:tabLst>
            </a:pPr>
            <a:r>
              <a:rPr sz="1400" u="heavy" spc="10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Lucida Sans Unicode"/>
                <a:cs typeface="Lucida Sans Unicode"/>
              </a:rPr>
              <a:t>Positive</a:t>
            </a:r>
            <a:r>
              <a:rPr sz="1400" u="heavy" spc="60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1400" u="heavy" spc="10" dirty="0">
                <a:solidFill>
                  <a:srgbClr val="2C2C2C"/>
                </a:solidFill>
                <a:uFill>
                  <a:solidFill>
                    <a:srgbClr val="2C2C2C"/>
                  </a:solidFill>
                </a:uFill>
                <a:latin typeface="Lucida Sans Unicode"/>
                <a:cs typeface="Lucida Sans Unicode"/>
              </a:rPr>
              <a:t>Interventions</a:t>
            </a:r>
            <a:r>
              <a:rPr sz="1400" spc="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60" dirty="0">
                <a:solidFill>
                  <a:srgbClr val="2C2C2C"/>
                </a:solidFill>
                <a:latin typeface="Lucida Sans Unicode"/>
                <a:cs typeface="Lucida Sans Unicode"/>
              </a:rPr>
              <a:t>can </a:t>
            </a:r>
            <a:r>
              <a:rPr sz="1400" spc="10" dirty="0">
                <a:solidFill>
                  <a:srgbClr val="2C2C2C"/>
                </a:solidFill>
                <a:latin typeface="Lucida Sans Unicode"/>
                <a:cs typeface="Lucida Sans Unicode"/>
              </a:rPr>
              <a:t>help</a:t>
            </a:r>
            <a:r>
              <a:rPr sz="1400" spc="6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-25" dirty="0">
                <a:solidFill>
                  <a:srgbClr val="2C2C2C"/>
                </a:solidFill>
                <a:latin typeface="Lucida Sans Unicode"/>
                <a:cs typeface="Lucida Sans Unicode"/>
              </a:rPr>
              <a:t>us </a:t>
            </a:r>
            <a:r>
              <a:rPr sz="1400" spc="65" dirty="0">
                <a:solidFill>
                  <a:srgbClr val="2C2C2C"/>
                </a:solidFill>
                <a:latin typeface="Lucida Sans Unicode"/>
                <a:cs typeface="Lucida Sans Unicode"/>
              </a:rPr>
              <a:t>get</a:t>
            </a:r>
            <a:r>
              <a:rPr sz="1400" spc="-8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2C2C2C"/>
                </a:solidFill>
                <a:latin typeface="Lucida Sans Unicode"/>
                <a:cs typeface="Lucida Sans Unicode"/>
              </a:rPr>
              <a:t>there</a:t>
            </a:r>
            <a:endParaRPr sz="14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77225" y="4789613"/>
            <a:ext cx="3112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30" dirty="0"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5025" y="0"/>
              <a:ext cx="5296276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8781" y="4337899"/>
              <a:ext cx="1552549" cy="700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49"/>
            <a:ext cx="9144000" cy="5144135"/>
            <a:chOff x="0" y="-149"/>
            <a:chExt cx="9144000" cy="5144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7925" y="0"/>
              <a:ext cx="4576074" cy="51434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-149"/>
              <a:ext cx="5300980" cy="5143500"/>
            </a:xfrm>
            <a:custGeom>
              <a:avLst/>
              <a:gdLst/>
              <a:ahLst/>
              <a:cxnLst/>
              <a:rect l="l" t="t" r="r" b="b"/>
              <a:pathLst>
                <a:path w="5300980" h="5143500">
                  <a:moveTo>
                    <a:pt x="53006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5300699" y="0"/>
                  </a:lnTo>
                  <a:lnTo>
                    <a:pt x="5300699" y="5143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39100" y="1762798"/>
            <a:ext cx="5483860" cy="164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520">
              <a:lnSpc>
                <a:spcPct val="151800"/>
              </a:lnSpc>
              <a:spcBef>
                <a:spcPts val="100"/>
              </a:spcBef>
            </a:pPr>
            <a:r>
              <a:rPr sz="1400" b="1" i="1" spc="195" dirty="0">
                <a:solidFill>
                  <a:srgbClr val="2C2C2C"/>
                </a:solidFill>
                <a:latin typeface="Calibri"/>
                <a:cs typeface="Calibri"/>
              </a:rPr>
              <a:t>Jordyn</a:t>
            </a:r>
            <a:r>
              <a:rPr sz="1400" b="1" i="1" spc="8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80" dirty="0">
                <a:solidFill>
                  <a:srgbClr val="2C2C2C"/>
                </a:solidFill>
                <a:latin typeface="Calibri"/>
                <a:cs typeface="Calibri"/>
              </a:rPr>
              <a:t>Feingold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60" dirty="0">
                <a:solidFill>
                  <a:srgbClr val="2C2C2C"/>
                </a:solidFill>
                <a:latin typeface="Calibri"/>
                <a:cs typeface="Calibri"/>
              </a:rPr>
              <a:t>receives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40" dirty="0">
                <a:solidFill>
                  <a:srgbClr val="2C2C2C"/>
                </a:solidFill>
                <a:latin typeface="Calibri"/>
                <a:cs typeface="Calibri"/>
              </a:rPr>
              <a:t>royalties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2C2C2C"/>
                </a:solidFill>
                <a:latin typeface="Calibri"/>
                <a:cs typeface="Calibri"/>
              </a:rPr>
              <a:t>from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204" dirty="0">
                <a:solidFill>
                  <a:srgbClr val="2C2C2C"/>
                </a:solidFill>
                <a:latin typeface="Calibri"/>
                <a:cs typeface="Calibri"/>
              </a:rPr>
              <a:t>Penguin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220" dirty="0">
                <a:solidFill>
                  <a:srgbClr val="2C2C2C"/>
                </a:solidFill>
                <a:latin typeface="Calibri"/>
                <a:cs typeface="Calibri"/>
              </a:rPr>
              <a:t>Random </a:t>
            </a:r>
            <a:r>
              <a:rPr sz="1400" b="1" i="1" spc="155" dirty="0">
                <a:solidFill>
                  <a:srgbClr val="2C2C2C"/>
                </a:solidFill>
                <a:latin typeface="Calibri"/>
                <a:cs typeface="Calibri"/>
              </a:rPr>
              <a:t>House.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Calibri"/>
              <a:cs typeface="Calibri"/>
            </a:endParaRPr>
          </a:p>
          <a:p>
            <a:pPr marL="12700" marR="5080">
              <a:lnSpc>
                <a:spcPct val="151800"/>
              </a:lnSpc>
            </a:pPr>
            <a:r>
              <a:rPr sz="1400" b="1" i="1" spc="195" dirty="0">
                <a:solidFill>
                  <a:srgbClr val="2C2C2C"/>
                </a:solidFill>
                <a:latin typeface="Calibri"/>
                <a:cs typeface="Calibri"/>
              </a:rPr>
              <a:t>Jordyn</a:t>
            </a:r>
            <a:r>
              <a:rPr sz="1400" b="1" i="1" spc="8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80" dirty="0">
                <a:solidFill>
                  <a:srgbClr val="2C2C2C"/>
                </a:solidFill>
                <a:latin typeface="Calibri"/>
                <a:cs typeface="Calibri"/>
              </a:rPr>
              <a:t>Feingold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65" dirty="0">
                <a:solidFill>
                  <a:srgbClr val="2C2C2C"/>
                </a:solidFill>
                <a:latin typeface="Calibri"/>
                <a:cs typeface="Calibri"/>
              </a:rPr>
              <a:t>provides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2C2C2C"/>
                </a:solidFill>
                <a:latin typeface="Calibri"/>
                <a:cs typeface="Calibri"/>
              </a:rPr>
              <a:t>consulting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70" dirty="0">
                <a:solidFill>
                  <a:srgbClr val="2C2C2C"/>
                </a:solidFill>
                <a:latin typeface="Calibri"/>
                <a:cs typeface="Calibri"/>
              </a:rPr>
              <a:t>services</a:t>
            </a:r>
            <a:r>
              <a:rPr sz="1400" b="1" i="1" spc="8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20" dirty="0">
                <a:solidFill>
                  <a:srgbClr val="2C2C2C"/>
                </a:solidFill>
                <a:latin typeface="Calibri"/>
                <a:cs typeface="Calibri"/>
              </a:rPr>
              <a:t>for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40" dirty="0">
                <a:solidFill>
                  <a:srgbClr val="2C2C2C"/>
                </a:solidFill>
                <a:latin typeface="Calibri"/>
                <a:cs typeface="Calibri"/>
              </a:rPr>
              <a:t>BetterUp, Inc.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220" dirty="0">
                <a:solidFill>
                  <a:srgbClr val="2C2C2C"/>
                </a:solidFill>
                <a:latin typeface="Calibri"/>
                <a:cs typeface="Calibri"/>
              </a:rPr>
              <a:t>and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2C2C2C"/>
                </a:solidFill>
                <a:latin typeface="Calibri"/>
                <a:cs typeface="Calibri"/>
              </a:rPr>
              <a:t>the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75" dirty="0">
                <a:solidFill>
                  <a:srgbClr val="2C2C2C"/>
                </a:solidFill>
                <a:latin typeface="Calibri"/>
                <a:cs typeface="Calibri"/>
              </a:rPr>
              <a:t>Center</a:t>
            </a:r>
            <a:r>
              <a:rPr sz="1400" b="1" i="1" spc="9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20" dirty="0">
                <a:solidFill>
                  <a:srgbClr val="2C2C2C"/>
                </a:solidFill>
                <a:latin typeface="Calibri"/>
                <a:cs typeface="Calibri"/>
              </a:rPr>
              <a:t>for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245" dirty="0">
                <a:solidFill>
                  <a:srgbClr val="2C2C2C"/>
                </a:solidFill>
                <a:latin typeface="Calibri"/>
                <a:cs typeface="Calibri"/>
              </a:rPr>
              <a:t>Human</a:t>
            </a:r>
            <a:r>
              <a:rPr sz="1400" b="1" i="1" spc="9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155" dirty="0">
                <a:solidFill>
                  <a:srgbClr val="2C2C2C"/>
                </a:solidFill>
                <a:latin typeface="Calibri"/>
                <a:cs typeface="Calibri"/>
              </a:rPr>
              <a:t>Potential</a:t>
            </a:r>
            <a:r>
              <a:rPr sz="1400" b="1" i="1" spc="9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400" b="1" i="1" spc="-50" dirty="0">
                <a:solidFill>
                  <a:srgbClr val="2C2C2C"/>
                </a:solidFill>
                <a:latin typeface="Calibri"/>
                <a:cs typeface="Calibri"/>
              </a:rPr>
              <a:t>©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1504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4800" spc="555" dirty="0">
                <a:solidFill>
                  <a:srgbClr val="434343"/>
                </a:solidFill>
              </a:rPr>
              <a:t>Disclosures</a:t>
            </a:r>
            <a:endParaRPr sz="48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9274" y="0"/>
              <a:ext cx="4981590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8781" y="4337899"/>
              <a:ext cx="1552549" cy="7004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25200" y="4656329"/>
            <a:ext cx="522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65" dirty="0">
                <a:latin typeface="Tahoma"/>
                <a:cs typeface="Tahoma"/>
              </a:rPr>
              <a:t>National </a:t>
            </a:r>
            <a:r>
              <a:rPr sz="1200" b="1" spc="-80" dirty="0">
                <a:latin typeface="Tahoma"/>
                <a:cs typeface="Tahoma"/>
              </a:rPr>
              <a:t>Academy</a:t>
            </a:r>
            <a:r>
              <a:rPr sz="1200" b="1" spc="-70" dirty="0">
                <a:latin typeface="Tahoma"/>
                <a:cs typeface="Tahoma"/>
              </a:rPr>
              <a:t> </a:t>
            </a:r>
            <a:r>
              <a:rPr sz="1200" b="1" spc="-65" dirty="0">
                <a:latin typeface="Tahoma"/>
                <a:cs typeface="Tahoma"/>
              </a:rPr>
              <a:t>of</a:t>
            </a:r>
            <a:r>
              <a:rPr sz="1200" b="1" spc="-70" dirty="0">
                <a:latin typeface="Tahoma"/>
                <a:cs typeface="Tahoma"/>
              </a:rPr>
              <a:t> </a:t>
            </a:r>
            <a:r>
              <a:rPr sz="1200" b="1" spc="-65" dirty="0">
                <a:latin typeface="Tahoma"/>
                <a:cs typeface="Tahoma"/>
              </a:rPr>
              <a:t>Medicine</a:t>
            </a:r>
            <a:r>
              <a:rPr sz="1200" b="1" spc="-70" dirty="0">
                <a:latin typeface="Tahoma"/>
                <a:cs typeface="Tahoma"/>
              </a:rPr>
              <a:t> </a:t>
            </a:r>
            <a:r>
              <a:rPr sz="1200" b="1" spc="-55" dirty="0">
                <a:latin typeface="Tahoma"/>
                <a:cs typeface="Tahoma"/>
              </a:rPr>
              <a:t>Action</a:t>
            </a:r>
            <a:r>
              <a:rPr sz="1200" b="1" spc="-70" dirty="0">
                <a:latin typeface="Tahoma"/>
                <a:cs typeface="Tahoma"/>
              </a:rPr>
              <a:t> Collaborative </a:t>
            </a:r>
            <a:r>
              <a:rPr sz="1200" b="1" spc="-85" dirty="0">
                <a:latin typeface="Tahoma"/>
                <a:cs typeface="Tahoma"/>
              </a:rPr>
              <a:t>on</a:t>
            </a:r>
            <a:r>
              <a:rPr sz="1200" b="1" spc="-70" dirty="0">
                <a:latin typeface="Tahoma"/>
                <a:cs typeface="Tahoma"/>
              </a:rPr>
              <a:t> </a:t>
            </a:r>
            <a:r>
              <a:rPr sz="1200" b="1" spc="-85" dirty="0">
                <a:latin typeface="Tahoma"/>
                <a:cs typeface="Tahoma"/>
              </a:rPr>
              <a:t>Establishing</a:t>
            </a:r>
            <a:r>
              <a:rPr sz="1200" b="1" spc="-70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Clinician </a:t>
            </a:r>
            <a:r>
              <a:rPr sz="1200" b="1" spc="-60" dirty="0">
                <a:latin typeface="Tahoma"/>
                <a:cs typeface="Tahoma"/>
              </a:rPr>
              <a:t>Well-</a:t>
            </a:r>
            <a:r>
              <a:rPr sz="1200" b="1" spc="-95" dirty="0">
                <a:latin typeface="Tahoma"/>
                <a:cs typeface="Tahoma"/>
              </a:rPr>
              <a:t>Being</a:t>
            </a:r>
            <a:r>
              <a:rPr sz="1200" b="1" spc="-80" dirty="0">
                <a:latin typeface="Tahoma"/>
                <a:cs typeface="Tahoma"/>
              </a:rPr>
              <a:t> </a:t>
            </a:r>
            <a:r>
              <a:rPr sz="1200" b="1" spc="-95" dirty="0">
                <a:latin typeface="Tahoma"/>
                <a:cs typeface="Tahoma"/>
              </a:rPr>
              <a:t>and</a:t>
            </a:r>
            <a:r>
              <a:rPr sz="1200" b="1" spc="-75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Resilience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8865" y="617001"/>
            <a:ext cx="1517015" cy="3775710"/>
            <a:chOff x="6088865" y="617001"/>
            <a:chExt cx="1517015" cy="37757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1919" y="3976750"/>
              <a:ext cx="1513823" cy="4153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4969" y="2791676"/>
              <a:ext cx="0" cy="1185545"/>
            </a:xfrm>
            <a:custGeom>
              <a:avLst/>
              <a:gdLst/>
              <a:ahLst/>
              <a:cxnLst/>
              <a:rect l="l" t="t" r="r" b="b"/>
              <a:pathLst>
                <a:path h="1185545">
                  <a:moveTo>
                    <a:pt x="0" y="1185075"/>
                  </a:moveTo>
                  <a:lnTo>
                    <a:pt x="0" y="0"/>
                  </a:lnTo>
                </a:path>
              </a:pathLst>
            </a:custGeom>
            <a:ln w="122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93532" y="617001"/>
              <a:ext cx="0" cy="3359785"/>
            </a:xfrm>
            <a:custGeom>
              <a:avLst/>
              <a:gdLst/>
              <a:ahLst/>
              <a:cxnLst/>
              <a:rect l="l" t="t" r="r" b="b"/>
              <a:pathLst>
                <a:path h="3359785">
                  <a:moveTo>
                    <a:pt x="0" y="3359750"/>
                  </a:moveTo>
                  <a:lnTo>
                    <a:pt x="0" y="0"/>
                  </a:lnTo>
                </a:path>
              </a:pathLst>
            </a:custGeom>
            <a:ln w="9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951700" y="617001"/>
            <a:ext cx="0" cy="3775710"/>
          </a:xfrm>
          <a:custGeom>
            <a:avLst/>
            <a:gdLst/>
            <a:ahLst/>
            <a:cxnLst/>
            <a:rect l="l" t="t" r="r" b="b"/>
            <a:pathLst>
              <a:path h="3775710">
                <a:moveTo>
                  <a:pt x="0" y="3775137"/>
                </a:moveTo>
                <a:lnTo>
                  <a:pt x="0" y="0"/>
                </a:lnTo>
              </a:path>
            </a:pathLst>
          </a:custGeom>
          <a:ln w="61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-10795" y="508468"/>
            <a:ext cx="9138920" cy="4187825"/>
            <a:chOff x="-10795" y="508468"/>
            <a:chExt cx="9138920" cy="4187825"/>
          </a:xfrm>
        </p:grpSpPr>
        <p:sp>
          <p:nvSpPr>
            <p:cNvPr id="8" name="object 8"/>
            <p:cNvSpPr/>
            <p:nvPr/>
          </p:nvSpPr>
          <p:spPr>
            <a:xfrm>
              <a:off x="9104303" y="519263"/>
              <a:ext cx="0" cy="4166235"/>
            </a:xfrm>
            <a:custGeom>
              <a:avLst/>
              <a:gdLst/>
              <a:ahLst/>
              <a:cxnLst/>
              <a:rect l="l" t="t" r="r" b="b"/>
              <a:pathLst>
                <a:path h="4166235">
                  <a:moveTo>
                    <a:pt x="0" y="4166090"/>
                  </a:moveTo>
                  <a:lnTo>
                    <a:pt x="0" y="0"/>
                  </a:lnTo>
                </a:path>
              </a:pathLst>
            </a:custGeom>
            <a:ln w="213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525371"/>
              <a:ext cx="9119870" cy="0"/>
            </a:xfrm>
            <a:custGeom>
              <a:avLst/>
              <a:gdLst/>
              <a:ahLst/>
              <a:cxnLst/>
              <a:rect l="l" t="t" r="r" b="b"/>
              <a:pathLst>
                <a:path w="9119870">
                  <a:moveTo>
                    <a:pt x="0" y="0"/>
                  </a:moveTo>
                  <a:lnTo>
                    <a:pt x="9119564" y="0"/>
                  </a:lnTo>
                </a:path>
              </a:pathLst>
            </a:custGeom>
            <a:ln w="152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626164"/>
              <a:ext cx="8961120" cy="0"/>
            </a:xfrm>
            <a:custGeom>
              <a:avLst/>
              <a:gdLst/>
              <a:ahLst/>
              <a:cxnLst/>
              <a:rect l="l" t="t" r="r" b="b"/>
              <a:pathLst>
                <a:path w="8961120">
                  <a:moveTo>
                    <a:pt x="0" y="0"/>
                  </a:moveTo>
                  <a:lnTo>
                    <a:pt x="8960856" y="0"/>
                  </a:lnTo>
                </a:path>
              </a:pathLst>
            </a:custGeom>
            <a:ln w="213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4376867"/>
              <a:ext cx="8961120" cy="3175"/>
            </a:xfrm>
            <a:custGeom>
              <a:avLst/>
              <a:gdLst/>
              <a:ahLst/>
              <a:cxnLst/>
              <a:rect l="l" t="t" r="r" b="b"/>
              <a:pathLst>
                <a:path w="8961120" h="3175">
                  <a:moveTo>
                    <a:pt x="7605740" y="0"/>
                  </a:moveTo>
                  <a:lnTo>
                    <a:pt x="8960856" y="0"/>
                  </a:lnTo>
                </a:path>
                <a:path w="8961120" h="3175">
                  <a:moveTo>
                    <a:pt x="0" y="3054"/>
                  </a:moveTo>
                  <a:lnTo>
                    <a:pt x="6091917" y="3054"/>
                  </a:lnTo>
                </a:path>
              </a:pathLst>
            </a:custGeom>
            <a:ln w="91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4663973"/>
              <a:ext cx="9119870" cy="0"/>
            </a:xfrm>
            <a:custGeom>
              <a:avLst/>
              <a:gdLst/>
              <a:ahLst/>
              <a:cxnLst/>
              <a:rect l="l" t="t" r="r" b="b"/>
              <a:pathLst>
                <a:path w="9119870">
                  <a:moveTo>
                    <a:pt x="5994251" y="0"/>
                  </a:moveTo>
                  <a:lnTo>
                    <a:pt x="9119564" y="0"/>
                  </a:lnTo>
                </a:path>
                <a:path w="9119870">
                  <a:moveTo>
                    <a:pt x="0" y="0"/>
                  </a:moveTo>
                  <a:lnTo>
                    <a:pt x="5884377" y="0"/>
                  </a:lnTo>
                </a:path>
              </a:pathLst>
            </a:custGeom>
            <a:ln w="12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07962" y="627717"/>
            <a:ext cx="5822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282123"/>
                </a:solidFill>
                <a:latin typeface="Times New Roman"/>
                <a:cs typeface="Times New Roman"/>
              </a:rPr>
              <a:t>Jahoda,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420" y="752128"/>
            <a:ext cx="1592580" cy="66675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5240" algn="ctr">
              <a:lnSpc>
                <a:spcPct val="100000"/>
              </a:lnSpc>
              <a:spcBef>
                <a:spcPts val="715"/>
              </a:spcBef>
            </a:pPr>
            <a:r>
              <a:rPr sz="1200" b="1" spc="60" dirty="0">
                <a:solidFill>
                  <a:srgbClr val="282123"/>
                </a:solidFill>
                <a:latin typeface="Arial"/>
                <a:cs typeface="Arial"/>
              </a:rPr>
              <a:t>1958i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15"/>
              </a:spcBef>
            </a:pPr>
            <a:r>
              <a:rPr sz="950" spc="85" dirty="0">
                <a:solidFill>
                  <a:srgbClr val="282123"/>
                </a:solidFill>
                <a:latin typeface="Times New Roman"/>
                <a:cs typeface="Times New Roman"/>
              </a:rPr>
              <a:t>1</a:t>
            </a:r>
            <a:r>
              <a:rPr sz="950" spc="85" dirty="0">
                <a:solidFill>
                  <a:srgbClr val="0C0811"/>
                </a:solidFill>
                <a:latin typeface="Times New Roman"/>
                <a:cs typeface="Times New Roman"/>
              </a:rPr>
              <a:t>.</a:t>
            </a:r>
            <a:r>
              <a:rPr sz="950" spc="114" dirty="0">
                <a:solidFill>
                  <a:srgbClr val="0C0811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282123"/>
                </a:solidFill>
                <a:latin typeface="Times New Roman"/>
                <a:cs typeface="Times New Roman"/>
              </a:rPr>
              <a:t>Positive</a:t>
            </a:r>
            <a:r>
              <a:rPr sz="1000" spc="17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282123"/>
                </a:solidFill>
                <a:latin typeface="Times New Roman"/>
                <a:cs typeface="Times New Roman"/>
              </a:rPr>
              <a:t>Attitude</a:t>
            </a:r>
            <a:r>
              <a:rPr sz="1000" spc="13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b="1" spc="-10" dirty="0">
                <a:solidFill>
                  <a:srgbClr val="3B333B"/>
                </a:solidFill>
                <a:latin typeface="Times New Roman"/>
                <a:cs typeface="Times New Roman"/>
              </a:rPr>
              <a:t>Toward</a:t>
            </a:r>
            <a:endParaRPr sz="1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1000" spc="-20" dirty="0">
                <a:solidFill>
                  <a:srgbClr val="282123"/>
                </a:solidFill>
                <a:latin typeface="Times New Roman"/>
                <a:cs typeface="Times New Roman"/>
              </a:rPr>
              <a:t>Self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527" y="1417767"/>
            <a:ext cx="1447800" cy="130556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11785" indent="-128270">
              <a:lnSpc>
                <a:spcPct val="100000"/>
              </a:lnSpc>
              <a:spcBef>
                <a:spcPts val="800"/>
              </a:spcBef>
              <a:buSzPct val="95000"/>
              <a:buAutoNum type="arabicPeriod" startAt="2"/>
              <a:tabLst>
                <a:tab pos="311785" algn="l"/>
              </a:tabLst>
            </a:pPr>
            <a:r>
              <a:rPr sz="1000" spc="10" dirty="0">
                <a:solidFill>
                  <a:srgbClr val="282123"/>
                </a:solidFill>
                <a:latin typeface="Times New Roman"/>
                <a:cs typeface="Times New Roman"/>
              </a:rPr>
              <a:t>Personal</a:t>
            </a:r>
            <a:r>
              <a:rPr sz="1000" spc="35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Growth</a:t>
            </a:r>
            <a:endParaRPr sz="1000">
              <a:latin typeface="Times New Roman"/>
              <a:cs typeface="Times New Roman"/>
            </a:endParaRPr>
          </a:p>
          <a:p>
            <a:pPr marL="68580" marR="69215" indent="333375">
              <a:lnSpc>
                <a:spcPct val="100000"/>
              </a:lnSpc>
              <a:spcBef>
                <a:spcPts val="700"/>
              </a:spcBef>
              <a:buClr>
                <a:srgbClr val="282123"/>
              </a:buClr>
              <a:buSzPct val="90000"/>
              <a:buAutoNum type="arabicPeriod" startAt="2"/>
              <a:tabLst>
                <a:tab pos="401955" algn="l"/>
              </a:tabLst>
            </a:pPr>
            <a:r>
              <a:rPr sz="1000" spc="30" dirty="0">
                <a:solidFill>
                  <a:srgbClr val="3B333B"/>
                </a:solidFill>
                <a:latin typeface="Times New Roman"/>
                <a:cs typeface="Times New Roman"/>
              </a:rPr>
              <a:t>Integration</a:t>
            </a:r>
            <a:r>
              <a:rPr sz="1000" spc="225" dirty="0">
                <a:solidFill>
                  <a:srgbClr val="3B333B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82123"/>
                </a:solidFill>
                <a:latin typeface="Times New Roman"/>
                <a:cs typeface="Times New Roman"/>
              </a:rPr>
              <a:t>of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Psyc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h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o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l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og;iica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l</a:t>
            </a:r>
            <a:r>
              <a:rPr sz="1000" spc="60" dirty="0">
                <a:solidFill>
                  <a:srgbClr val="2133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Function</a:t>
            </a:r>
            <a:endParaRPr sz="1000">
              <a:latin typeface="Times New Roman"/>
              <a:cs typeface="Times New Roman"/>
            </a:endParaRPr>
          </a:p>
          <a:p>
            <a:pPr marL="464820" indent="-107950">
              <a:lnSpc>
                <a:spcPct val="100000"/>
              </a:lnSpc>
              <a:spcBef>
                <a:spcPts val="750"/>
              </a:spcBef>
              <a:buSzPct val="90000"/>
              <a:buAutoNum type="arabicPeriod" startAt="2"/>
              <a:tabLst>
                <a:tab pos="464820" algn="l"/>
              </a:tabLst>
            </a:pPr>
            <a:r>
              <a:rPr sz="1000" spc="50" dirty="0">
                <a:solidFill>
                  <a:srgbClr val="282123"/>
                </a:solidFill>
                <a:latin typeface="Times New Roman"/>
                <a:cs typeface="Times New Roman"/>
              </a:rPr>
              <a:t>Autonomy</a:t>
            </a:r>
            <a:endParaRPr sz="1000">
              <a:latin typeface="Times New Roman"/>
              <a:cs typeface="Times New Roman"/>
            </a:endParaRPr>
          </a:p>
          <a:p>
            <a:pPr marL="129539" marR="5080" indent="-117475">
              <a:lnSpc>
                <a:spcPct val="102200"/>
              </a:lnSpc>
              <a:spcBef>
                <a:spcPts val="670"/>
              </a:spcBef>
              <a:buAutoNum type="arabicPeriod" startAt="2"/>
              <a:tabLst>
                <a:tab pos="525780" algn="l"/>
              </a:tabLst>
            </a:pP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Accurate</a:t>
            </a:r>
            <a:r>
              <a:rPr sz="1000" spc="26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Perception</a:t>
            </a:r>
            <a:r>
              <a:rPr sz="1000" spc="34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82123"/>
                </a:solidFill>
                <a:latin typeface="Times New Roman"/>
                <a:cs typeface="Times New Roman"/>
              </a:rPr>
              <a:t>of 	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Realiey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7189" y="2825807"/>
            <a:ext cx="150241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123"/>
                </a:solidFill>
                <a:latin typeface="Times New Roman"/>
                <a:cs typeface="Times New Roman"/>
              </a:rPr>
              <a:t>6.</a:t>
            </a:r>
            <a:r>
              <a:rPr sz="900" spc="12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282123"/>
                </a:solidFill>
                <a:latin typeface="Times New Roman"/>
                <a:cs typeface="Times New Roman"/>
              </a:rPr>
              <a:t>Environmental</a:t>
            </a:r>
            <a:r>
              <a:rPr sz="1000" spc="18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Mastery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51761" y="621608"/>
            <a:ext cx="121856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algn="ctr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282123"/>
                </a:solidFill>
                <a:latin typeface="Times New Roman"/>
                <a:cs typeface="Times New Roman"/>
              </a:rPr>
              <a:t>lsh</a:t>
            </a:r>
            <a:r>
              <a:rPr sz="1400" b="1" spc="-10" dirty="0">
                <a:solidFill>
                  <a:srgbClr val="0C0811"/>
                </a:solidFill>
                <a:latin typeface="Times New Roman"/>
                <a:cs typeface="Times New Roman"/>
              </a:rPr>
              <a:t>i</a:t>
            </a:r>
            <a:r>
              <a:rPr sz="1400" b="1" spc="-10" dirty="0">
                <a:solidFill>
                  <a:srgbClr val="282123"/>
                </a:solidFill>
                <a:latin typeface="Times New Roman"/>
                <a:cs typeface="Times New Roman"/>
              </a:rPr>
              <a:t>zuka,</a:t>
            </a:r>
            <a:endParaRPr sz="1400">
              <a:latin typeface="Times New Roman"/>
              <a:cs typeface="Times New Roman"/>
            </a:endParaRPr>
          </a:p>
          <a:p>
            <a:pPr marL="5715" algn="ctr">
              <a:lnSpc>
                <a:spcPct val="100000"/>
              </a:lnSpc>
              <a:spcBef>
                <a:spcPts val="60"/>
              </a:spcBef>
            </a:pPr>
            <a:r>
              <a:rPr sz="1200" b="1" spc="85" dirty="0">
                <a:solidFill>
                  <a:srgbClr val="282123"/>
                </a:solidFill>
                <a:latin typeface="Arial"/>
                <a:cs typeface="Arial"/>
              </a:rPr>
              <a:t>1988°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900" spc="50" dirty="0">
                <a:solidFill>
                  <a:srgbClr val="282123"/>
                </a:solidFill>
                <a:latin typeface="Times New Roman"/>
                <a:cs typeface="Times New Roman"/>
              </a:rPr>
              <a:t>1.</a:t>
            </a:r>
            <a:r>
              <a:rPr sz="900" spc="10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282123"/>
                </a:solidFill>
                <a:latin typeface="Times New Roman"/>
                <a:cs typeface="Times New Roman"/>
              </a:rPr>
              <a:t>The</a:t>
            </a:r>
            <a:r>
              <a:rPr sz="1000" spc="10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282123"/>
                </a:solidFill>
                <a:latin typeface="Times New Roman"/>
                <a:cs typeface="Times New Roman"/>
              </a:rPr>
              <a:t>Search</a:t>
            </a:r>
            <a:r>
              <a:rPr sz="1000" spc="10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10" dirty="0">
                <a:solidFill>
                  <a:srgbClr val="282123"/>
                </a:solidFill>
                <a:latin typeface="Times New Roman"/>
                <a:cs typeface="Times New Roman"/>
              </a:rPr>
              <a:t>for</a:t>
            </a:r>
            <a:r>
              <a:rPr sz="1000" spc="14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82123"/>
                </a:solidFill>
                <a:latin typeface="Times New Roman"/>
                <a:cs typeface="Times New Roman"/>
              </a:rPr>
              <a:t>Self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00816" y="1429985"/>
            <a:ext cx="1315720" cy="9728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-3175" algn="ctr">
              <a:lnSpc>
                <a:spcPct val="103499"/>
              </a:lnSpc>
              <a:spcBef>
                <a:spcPts val="60"/>
              </a:spcBef>
            </a:pP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2a.</a:t>
            </a:r>
            <a:r>
              <a:rPr sz="1000" spc="6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The</a:t>
            </a:r>
            <a:r>
              <a:rPr sz="1000" spc="30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B333B"/>
                </a:solidFill>
                <a:latin typeface="Times New Roman"/>
                <a:cs typeface="Times New Roman"/>
              </a:rPr>
              <a:t>Need</a:t>
            </a:r>
            <a:r>
              <a:rPr sz="1000" spc="25" dirty="0">
                <a:solidFill>
                  <a:srgbClr val="3B333B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82123"/>
                </a:solidFill>
                <a:latin typeface="Times New Roman"/>
                <a:cs typeface="Times New Roman"/>
              </a:rPr>
              <a:t>for </a:t>
            </a:r>
            <a:r>
              <a:rPr sz="1000" dirty="0">
                <a:solidFill>
                  <a:srgbClr val="494646"/>
                </a:solidFill>
                <a:latin typeface="Times New Roman"/>
                <a:cs typeface="Times New Roman"/>
              </a:rPr>
              <a:t>I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ntimacy</a:t>
            </a:r>
            <a:r>
              <a:rPr sz="1000" spc="20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82123"/>
                </a:solidFill>
                <a:latin typeface="Arial"/>
                <a:cs typeface="Arial"/>
              </a:rPr>
              <a:t>(w/</a:t>
            </a:r>
            <a:r>
              <a:rPr sz="950" spc="175" dirty="0">
                <a:solidFill>
                  <a:srgbClr val="282123"/>
                </a:solidFill>
                <a:latin typeface="Arial"/>
                <a:cs typeface="Arial"/>
              </a:rPr>
              <a:t> 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people)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2b.</a:t>
            </a: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The</a:t>
            </a:r>
            <a:r>
              <a:rPr sz="1000" spc="204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Need</a:t>
            </a:r>
            <a:r>
              <a:rPr sz="1000" spc="12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82123"/>
                </a:solidFill>
                <a:latin typeface="Times New Roman"/>
                <a:cs typeface="Times New Roman"/>
              </a:rPr>
              <a:t>for </a:t>
            </a: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Intimacy</a:t>
            </a:r>
            <a:r>
              <a:rPr sz="1000" spc="22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282123"/>
                </a:solidFill>
                <a:latin typeface="Times New Roman"/>
                <a:cs typeface="Times New Roman"/>
              </a:rPr>
              <a:t>[w/universe)</a:t>
            </a:r>
            <a:endParaRPr sz="1000">
              <a:latin typeface="Times New Roman"/>
              <a:cs typeface="Times New Roman"/>
            </a:endParaRPr>
          </a:p>
          <a:p>
            <a:pPr marL="286385" marR="185420" indent="-92710">
              <a:lnSpc>
                <a:spcPct val="102200"/>
              </a:lnSpc>
              <a:spcBef>
                <a:spcPts val="70"/>
              </a:spcBef>
            </a:pPr>
            <a:r>
              <a:rPr sz="950" spc="60" dirty="0">
                <a:solidFill>
                  <a:srgbClr val="282123"/>
                </a:solidFill>
                <a:latin typeface="Times New Roman"/>
                <a:cs typeface="Times New Roman"/>
              </a:rPr>
              <a:t>3.</a:t>
            </a:r>
            <a:r>
              <a:rPr sz="950" spc="32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The</a:t>
            </a:r>
            <a:r>
              <a:rPr sz="1000" spc="12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Quest</a:t>
            </a:r>
            <a:r>
              <a:rPr sz="1000" spc="8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282123"/>
                </a:solidFill>
                <a:latin typeface="Times New Roman"/>
                <a:cs typeface="Times New Roman"/>
              </a:rPr>
              <a:t>for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Ach</a:t>
            </a:r>
            <a:r>
              <a:rPr sz="1000" spc="-10" dirty="0">
                <a:solidFill>
                  <a:srgbClr val="494646"/>
                </a:solidFill>
                <a:latin typeface="Times New Roman"/>
                <a:cs typeface="Times New Roman"/>
              </a:rPr>
              <a:t>i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evement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0300" y="3505949"/>
            <a:ext cx="76835" cy="217170"/>
          </a:xfrm>
          <a:custGeom>
            <a:avLst/>
            <a:gdLst/>
            <a:ahLst/>
            <a:cxnLst/>
            <a:rect l="l" t="t" r="r" b="b"/>
            <a:pathLst>
              <a:path w="76835" h="217170">
                <a:moveTo>
                  <a:pt x="76301" y="217024"/>
                </a:moveTo>
                <a:lnTo>
                  <a:pt x="0" y="217024"/>
                </a:lnTo>
                <a:lnTo>
                  <a:pt x="0" y="0"/>
                </a:lnTo>
                <a:lnTo>
                  <a:pt x="76301" y="0"/>
                </a:lnTo>
                <a:lnTo>
                  <a:pt x="76301" y="217024"/>
                </a:lnTo>
                <a:close/>
              </a:path>
            </a:pathLst>
          </a:custGeom>
          <a:solidFill>
            <a:srgbClr val="EDE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89220" y="3539023"/>
            <a:ext cx="769620" cy="171450"/>
          </a:xfrm>
          <a:prstGeom prst="rect">
            <a:avLst/>
          </a:prstGeom>
          <a:solidFill>
            <a:srgbClr val="EDEFE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spc="-10" dirty="0">
                <a:solidFill>
                  <a:srgbClr val="D4A1A7"/>
                </a:solidFill>
                <a:latin typeface="Times New Roman"/>
                <a:cs typeface="Times New Roman"/>
              </a:rPr>
              <a:t>Relationships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99390" y="3539023"/>
            <a:ext cx="656590" cy="171450"/>
          </a:xfrm>
          <a:prstGeom prst="rect">
            <a:avLst/>
          </a:prstGeom>
          <a:solidFill>
            <a:srgbClr val="EDEFE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solidFill>
                  <a:srgbClr val="D4A1A7"/>
                </a:solidFill>
                <a:latin typeface="Times New Roman"/>
                <a:cs typeface="Times New Roman"/>
              </a:rPr>
              <a:t>with</a:t>
            </a:r>
            <a:r>
              <a:rPr sz="1000" spc="270" dirty="0">
                <a:solidFill>
                  <a:srgbClr val="D4A1A7"/>
                </a:solidFill>
                <a:latin typeface="Times New Roman"/>
                <a:cs typeface="Times New Roman"/>
              </a:rPr>
              <a:t> </a:t>
            </a:r>
            <a:r>
              <a:rPr sz="1000" spc="45" dirty="0">
                <a:solidFill>
                  <a:srgbClr val="D4A1A7"/>
                </a:solidFill>
                <a:latin typeface="Times New Roman"/>
                <a:cs typeface="Times New Roman"/>
              </a:rPr>
              <a:t>others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7248" y="3658665"/>
            <a:ext cx="79375" cy="217170"/>
          </a:xfrm>
          <a:custGeom>
            <a:avLst/>
            <a:gdLst/>
            <a:ahLst/>
            <a:cxnLst/>
            <a:rect l="l" t="t" r="r" b="b"/>
            <a:pathLst>
              <a:path w="79375" h="217170">
                <a:moveTo>
                  <a:pt x="79353" y="217024"/>
                </a:moveTo>
                <a:lnTo>
                  <a:pt x="0" y="217024"/>
                </a:lnTo>
                <a:lnTo>
                  <a:pt x="0" y="0"/>
                </a:lnTo>
                <a:lnTo>
                  <a:pt x="79353" y="0"/>
                </a:lnTo>
                <a:lnTo>
                  <a:pt x="79353" y="217024"/>
                </a:lnTo>
                <a:close/>
              </a:path>
            </a:pathLst>
          </a:custGeom>
          <a:solidFill>
            <a:srgbClr val="EDE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44548" y="3372531"/>
            <a:ext cx="1711325" cy="496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 indent="-229235">
              <a:lnSpc>
                <a:spcPts val="1100"/>
              </a:lnSpc>
              <a:spcBef>
                <a:spcPts val="100"/>
              </a:spcBef>
              <a:buSzPct val="125000"/>
              <a:buFont typeface="Arial"/>
              <a:buChar char="■"/>
              <a:tabLst>
                <a:tab pos="244475" algn="l"/>
              </a:tabLst>
            </a:pPr>
            <a:r>
              <a:rPr sz="1000" spc="20" dirty="0">
                <a:solidFill>
                  <a:srgbClr val="8A7999"/>
                </a:solidFill>
                <a:latin typeface="Times New Roman"/>
                <a:cs typeface="Times New Roman"/>
              </a:rPr>
              <a:t>Relationship</a:t>
            </a:r>
            <a:r>
              <a:rPr sz="1000" spc="185" dirty="0">
                <a:solidFill>
                  <a:srgbClr val="8A7999"/>
                </a:solidFill>
                <a:latin typeface="Times New Roman"/>
                <a:cs typeface="Times New Roman"/>
              </a:rPr>
              <a:t> </a:t>
            </a:r>
            <a:r>
              <a:rPr sz="1000" spc="65" dirty="0">
                <a:solidFill>
                  <a:srgbClr val="8A7999"/>
                </a:solidFill>
                <a:latin typeface="Times New Roman"/>
                <a:cs typeface="Times New Roman"/>
              </a:rPr>
              <a:t>with</a:t>
            </a:r>
            <a:r>
              <a:rPr sz="1000" spc="60" dirty="0">
                <a:solidFill>
                  <a:srgbClr val="8A7999"/>
                </a:solidFill>
                <a:latin typeface="Times New Roman"/>
                <a:cs typeface="Times New Roman"/>
              </a:rPr>
              <a:t> </a:t>
            </a:r>
            <a:r>
              <a:rPr sz="1000" spc="55" dirty="0">
                <a:solidFill>
                  <a:srgbClr val="8A7999"/>
                </a:solidFill>
                <a:latin typeface="Times New Roman"/>
                <a:cs typeface="Times New Roman"/>
              </a:rPr>
              <a:t>the</a:t>
            </a:r>
            <a:r>
              <a:rPr sz="1000" spc="130" dirty="0">
                <a:solidFill>
                  <a:srgbClr val="8A7999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8A7999"/>
                </a:solidFill>
                <a:latin typeface="Times New Roman"/>
                <a:cs typeface="Times New Roman"/>
              </a:rPr>
              <a:t>self</a:t>
            </a:r>
            <a:endParaRPr sz="1000">
              <a:latin typeface="Times New Roman"/>
              <a:cs typeface="Times New Roman"/>
            </a:endParaRPr>
          </a:p>
          <a:p>
            <a:pPr marL="15240">
              <a:lnSpc>
                <a:spcPts val="1250"/>
              </a:lnSpc>
            </a:pPr>
            <a:r>
              <a:rPr sz="1250" spc="45" dirty="0">
                <a:solidFill>
                  <a:srgbClr val="D4A1A7"/>
                </a:solidFill>
                <a:latin typeface="Arial"/>
                <a:cs typeface="Arial"/>
              </a:rPr>
              <a:t>■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ts val="1350"/>
              </a:lnSpc>
            </a:pPr>
            <a:r>
              <a:rPr sz="1250" spc="75" dirty="0">
                <a:solidFill>
                  <a:srgbClr val="EBC6A8"/>
                </a:solidFill>
                <a:latin typeface="Arial"/>
                <a:cs typeface="Arial"/>
              </a:rPr>
              <a:t>■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8838" y="3691739"/>
            <a:ext cx="153670" cy="171450"/>
          </a:xfrm>
          <a:prstGeom prst="rect">
            <a:avLst/>
          </a:prstGeom>
          <a:solidFill>
            <a:srgbClr val="EDEFE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spc="-25" dirty="0">
                <a:solidFill>
                  <a:srgbClr val="EBC6A8"/>
                </a:solidFill>
                <a:latin typeface="Times New Roman"/>
                <a:cs typeface="Times New Roman"/>
              </a:rPr>
              <a:t>En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8370" y="3691739"/>
            <a:ext cx="205104" cy="171450"/>
          </a:xfrm>
          <a:prstGeom prst="rect">
            <a:avLst/>
          </a:prstGeom>
          <a:solidFill>
            <a:srgbClr val="EDEFE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spc="-25" dirty="0">
                <a:solidFill>
                  <a:srgbClr val="EBC6A8"/>
                </a:solidFill>
                <a:latin typeface="Times New Roman"/>
                <a:cs typeface="Times New Roman"/>
              </a:rPr>
              <a:t>mer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34686" y="3691739"/>
            <a:ext cx="125730" cy="171450"/>
          </a:xfrm>
          <a:custGeom>
            <a:avLst/>
            <a:gdLst/>
            <a:ahLst/>
            <a:cxnLst/>
            <a:rect l="l" t="t" r="r" b="b"/>
            <a:pathLst>
              <a:path w="125730" h="171450">
                <a:moveTo>
                  <a:pt x="125134" y="171320"/>
                </a:moveTo>
                <a:lnTo>
                  <a:pt x="0" y="171320"/>
                </a:lnTo>
                <a:lnTo>
                  <a:pt x="0" y="0"/>
                </a:lnTo>
                <a:lnTo>
                  <a:pt x="125134" y="0"/>
                </a:lnTo>
                <a:lnTo>
                  <a:pt x="125134" y="171320"/>
                </a:lnTo>
                <a:close/>
              </a:path>
            </a:pathLst>
          </a:custGeom>
          <a:solidFill>
            <a:srgbClr val="EDE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221987" y="3684071"/>
            <a:ext cx="15748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EBC6A8"/>
                </a:solidFill>
                <a:latin typeface="Times New Roman"/>
                <a:cs typeface="Times New Roman"/>
              </a:rPr>
              <a:t>an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75163" y="3691739"/>
            <a:ext cx="962660" cy="171450"/>
          </a:xfrm>
          <a:prstGeom prst="rect">
            <a:avLst/>
          </a:prstGeom>
          <a:solidFill>
            <a:srgbClr val="EDEFE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solidFill>
                  <a:srgbClr val="EBC6A8"/>
                </a:solidFill>
                <a:latin typeface="Times New Roman"/>
                <a:cs typeface="Times New Roman"/>
              </a:rPr>
              <a:t>Per</a:t>
            </a:r>
            <a:r>
              <a:rPr sz="1000" spc="430" dirty="0">
                <a:solidFill>
                  <a:srgbClr val="EBC6A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EBC6A8"/>
                </a:solidFill>
                <a:latin typeface="Times New Roman"/>
                <a:cs typeface="Times New Roman"/>
              </a:rPr>
              <a:t>ondl</a:t>
            </a:r>
            <a:r>
              <a:rPr sz="1000" spc="145" dirty="0">
                <a:solidFill>
                  <a:srgbClr val="EBC6A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EBC6A8"/>
                </a:solidFill>
                <a:latin typeface="Times New Roman"/>
                <a:cs typeface="Times New Roman"/>
              </a:rPr>
              <a:t>Growth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7990" y="4001720"/>
            <a:ext cx="177228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 indent="-235585">
              <a:lnSpc>
                <a:spcPct val="100000"/>
              </a:lnSpc>
              <a:spcBef>
                <a:spcPts val="100"/>
              </a:spcBef>
              <a:buClr>
                <a:srgbClr val="779C49"/>
              </a:buClr>
              <a:buSzPct val="130000"/>
              <a:buFont typeface="Arial"/>
              <a:buChar char="■"/>
              <a:tabLst>
                <a:tab pos="248285" algn="l"/>
              </a:tabLst>
            </a:pPr>
            <a:r>
              <a:rPr sz="1000" spc="55" dirty="0">
                <a:solidFill>
                  <a:srgbClr val="8C9E6E"/>
                </a:solidFill>
                <a:latin typeface="Times New Roman"/>
                <a:cs typeface="Times New Roman"/>
              </a:rPr>
              <a:t>Competence/</a:t>
            </a:r>
            <a:r>
              <a:rPr sz="1000" spc="-100" dirty="0">
                <a:solidFill>
                  <a:srgbClr val="8C9E6E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8C9E6E"/>
                </a:solidFill>
                <a:latin typeface="Times New Roman"/>
                <a:cs typeface="Times New Roman"/>
              </a:rPr>
              <a:t>Achievement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29282" y="640698"/>
            <a:ext cx="523875" cy="398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>
              <a:lnSpc>
                <a:spcPts val="1495"/>
              </a:lnSpc>
              <a:spcBef>
                <a:spcPts val="100"/>
              </a:spcBef>
            </a:pPr>
            <a:r>
              <a:rPr sz="1250" b="1" spc="-10" dirty="0">
                <a:solidFill>
                  <a:srgbClr val="0C0811"/>
                </a:solidFill>
                <a:latin typeface="Arial"/>
                <a:cs typeface="Arial"/>
              </a:rPr>
              <a:t>R</a:t>
            </a:r>
            <a:r>
              <a:rPr sz="1250" b="1" spc="-10" dirty="0">
                <a:solidFill>
                  <a:srgbClr val="282123"/>
                </a:solidFill>
                <a:latin typeface="Arial"/>
                <a:cs typeface="Arial"/>
              </a:rPr>
              <a:t>yff,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sz="1200" b="1" spc="-10" dirty="0">
                <a:solidFill>
                  <a:srgbClr val="282123"/>
                </a:solidFill>
                <a:latin typeface="Arial"/>
                <a:cs typeface="Arial"/>
              </a:rPr>
              <a:t>1989iii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464362" y="1152041"/>
            <a:ext cx="105410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3B333B"/>
                </a:solidFill>
                <a:latin typeface="Times New Roman"/>
                <a:cs typeface="Times New Roman"/>
              </a:rPr>
              <a:t>1.</a:t>
            </a:r>
            <a:r>
              <a:rPr sz="1000" b="1" spc="90" dirty="0">
                <a:solidFill>
                  <a:srgbClr val="3B333B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Self-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Acceptance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92677" y="1429985"/>
            <a:ext cx="793750" cy="495934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224790">
              <a:lnSpc>
                <a:spcPts val="1180"/>
              </a:lnSpc>
              <a:spcBef>
                <a:spcPts val="155"/>
              </a:spcBef>
              <a:buClr>
                <a:srgbClr val="282123"/>
              </a:buClr>
              <a:buAutoNum type="arabicPeriod" startAt="2"/>
              <a:tabLst>
                <a:tab pos="237490" algn="l"/>
              </a:tabLst>
            </a:pPr>
            <a:r>
              <a:rPr sz="1000" spc="-10" dirty="0">
                <a:solidFill>
                  <a:srgbClr val="3B333B"/>
                </a:solidFill>
                <a:latin typeface="Times New Roman"/>
                <a:cs typeface="Times New Roman"/>
              </a:rPr>
              <a:t>Positive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Relationsh</a:t>
            </a:r>
            <a:r>
              <a:rPr sz="1000" spc="-10" dirty="0">
                <a:solidFill>
                  <a:srgbClr val="494646"/>
                </a:solidFill>
                <a:latin typeface="Times New Roman"/>
                <a:cs typeface="Times New Roman"/>
              </a:rPr>
              <a:t>i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ps</a:t>
            </a:r>
            <a:endParaRPr sz="1000">
              <a:latin typeface="Times New Roman"/>
              <a:cs typeface="Times New Roman"/>
            </a:endParaRPr>
          </a:p>
          <a:p>
            <a:pPr marL="118110" indent="-98425">
              <a:lnSpc>
                <a:spcPct val="100000"/>
              </a:lnSpc>
              <a:spcBef>
                <a:spcPts val="85"/>
              </a:spcBef>
              <a:buClr>
                <a:srgbClr val="282123"/>
              </a:buClr>
              <a:buSzPct val="88888"/>
              <a:buAutoNum type="arabicPeriod" startAt="2"/>
              <a:tabLst>
                <a:tab pos="118110" algn="l"/>
              </a:tabLst>
            </a:pPr>
            <a:r>
              <a:rPr sz="900" spc="-70" dirty="0">
                <a:solidFill>
                  <a:srgbClr val="494646"/>
                </a:solidFill>
                <a:latin typeface="Times New Roman"/>
                <a:cs typeface="Times New Roman"/>
              </a:rPr>
              <a:t>.</a:t>
            </a:r>
            <a:r>
              <a:rPr sz="900" spc="-40" dirty="0">
                <a:solidFill>
                  <a:srgbClr val="494646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Autonomy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66348" y="2071391"/>
            <a:ext cx="1042669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marR="26034" indent="-130175">
              <a:lnSpc>
                <a:spcPct val="100000"/>
              </a:lnSpc>
              <a:spcBef>
                <a:spcPts val="100"/>
              </a:spcBef>
              <a:buAutoNum type="arabicPeriod" startAt="4"/>
              <a:tabLst>
                <a:tab pos="291465" algn="l"/>
              </a:tabLst>
            </a:pPr>
            <a:r>
              <a:rPr sz="1000" spc="35" dirty="0">
                <a:solidFill>
                  <a:srgbClr val="282123"/>
                </a:solidFill>
                <a:latin typeface="Times New Roman"/>
                <a:cs typeface="Times New Roman"/>
              </a:rPr>
              <a:t>Environmental 	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Mastery</a:t>
            </a:r>
            <a:endParaRPr sz="1000">
              <a:latin typeface="Times New Roman"/>
              <a:cs typeface="Times New Roman"/>
            </a:endParaRPr>
          </a:p>
          <a:p>
            <a:pPr marL="178435" indent="-165735">
              <a:lnSpc>
                <a:spcPct val="100000"/>
              </a:lnSpc>
              <a:spcBef>
                <a:spcPts val="675"/>
              </a:spcBef>
              <a:buSzPct val="105000"/>
              <a:buAutoNum type="arabicPeriod" startAt="4"/>
              <a:tabLst>
                <a:tab pos="178435" algn="l"/>
              </a:tabLst>
            </a:pPr>
            <a:r>
              <a:rPr sz="1000" spc="55" dirty="0">
                <a:solidFill>
                  <a:srgbClr val="282123"/>
                </a:solidFill>
                <a:latin typeface="Times New Roman"/>
                <a:cs typeface="Times New Roman"/>
              </a:rPr>
              <a:t>Purpose</a:t>
            </a:r>
            <a:r>
              <a:rPr sz="1000" spc="8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in</a:t>
            </a:r>
            <a:r>
              <a:rPr sz="1000" spc="6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82123"/>
                </a:solidFill>
                <a:latin typeface="Times New Roman"/>
                <a:cs typeface="Times New Roman"/>
              </a:rPr>
              <a:t>Life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33715" y="2825807"/>
            <a:ext cx="110553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6.</a:t>
            </a:r>
            <a:r>
              <a:rPr sz="1000" spc="2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60" dirty="0">
                <a:solidFill>
                  <a:srgbClr val="282123"/>
                </a:solidFill>
                <a:latin typeface="Times New Roman"/>
                <a:cs typeface="Times New Roman"/>
              </a:rPr>
              <a:t>Persona</a:t>
            </a:r>
            <a:r>
              <a:rPr sz="1000" spc="60" dirty="0">
                <a:solidFill>
                  <a:srgbClr val="4D1F11"/>
                </a:solidFill>
                <a:latin typeface="Times New Roman"/>
                <a:cs typeface="Times New Roman"/>
              </a:rPr>
              <a:t>l</a:t>
            </a:r>
            <a:r>
              <a:rPr sz="1000" spc="-25" dirty="0">
                <a:solidFill>
                  <a:srgbClr val="4D1F11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B333B"/>
                </a:solidFill>
                <a:latin typeface="Times New Roman"/>
                <a:cs typeface="Times New Roman"/>
              </a:rPr>
              <a:t>Growth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17648" y="627972"/>
            <a:ext cx="1120775" cy="705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1555"/>
              </a:lnSpc>
              <a:spcBef>
                <a:spcPts val="100"/>
              </a:spcBef>
            </a:pPr>
            <a:r>
              <a:rPr sz="1350" spc="40" dirty="0">
                <a:solidFill>
                  <a:srgbClr val="282123"/>
                </a:solidFill>
                <a:latin typeface="Times New Roman"/>
                <a:cs typeface="Times New Roman"/>
              </a:rPr>
              <a:t>Se</a:t>
            </a:r>
            <a:r>
              <a:rPr sz="1350" spc="40" dirty="0">
                <a:solidFill>
                  <a:srgbClr val="0C0811"/>
                </a:solidFill>
                <a:latin typeface="Times New Roman"/>
                <a:cs typeface="Times New Roman"/>
              </a:rPr>
              <a:t>li</a:t>
            </a:r>
            <a:r>
              <a:rPr sz="1350" spc="40" dirty="0">
                <a:solidFill>
                  <a:srgbClr val="282123"/>
                </a:solidFill>
                <a:latin typeface="Times New Roman"/>
                <a:cs typeface="Times New Roman"/>
              </a:rPr>
              <a:t>gman,</a:t>
            </a:r>
            <a:endParaRPr sz="1350">
              <a:latin typeface="Times New Roman"/>
              <a:cs typeface="Times New Roman"/>
            </a:endParaRPr>
          </a:p>
          <a:p>
            <a:pPr marL="11430" algn="ctr">
              <a:lnSpc>
                <a:spcPts val="1495"/>
              </a:lnSpc>
            </a:pPr>
            <a:r>
              <a:rPr sz="1300" b="1" spc="-10" dirty="0">
                <a:solidFill>
                  <a:srgbClr val="282123"/>
                </a:solidFill>
                <a:latin typeface="Times New Roman"/>
                <a:cs typeface="Times New Roman"/>
              </a:rPr>
              <a:t>2011iv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</a:pPr>
            <a:r>
              <a:rPr sz="900" dirty="0">
                <a:solidFill>
                  <a:srgbClr val="282123"/>
                </a:solidFill>
                <a:latin typeface="Times New Roman"/>
                <a:cs typeface="Times New Roman"/>
              </a:rPr>
              <a:t>1.</a:t>
            </a:r>
            <a:r>
              <a:rPr sz="900" spc="32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13349"/>
                </a:solidFill>
                <a:latin typeface="Times New Roman"/>
                <a:cs typeface="Times New Roman"/>
              </a:rPr>
              <a:t>P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o</a:t>
            </a:r>
            <a:r>
              <a:rPr sz="1000" dirty="0">
                <a:solidFill>
                  <a:srgbClr val="213349"/>
                </a:solidFill>
                <a:latin typeface="Times New Roman"/>
                <a:cs typeface="Times New Roman"/>
              </a:rPr>
              <a:t>sit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iv</a:t>
            </a:r>
            <a:r>
              <a:rPr sz="1000" dirty="0">
                <a:solidFill>
                  <a:srgbClr val="213349"/>
                </a:solidFill>
                <a:latin typeface="Times New Roman"/>
                <a:cs typeface="Times New Roman"/>
              </a:rPr>
              <a:t>e</a:t>
            </a:r>
            <a:r>
              <a:rPr sz="1000" spc="180" dirty="0">
                <a:solidFill>
                  <a:srgbClr val="2133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Em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oti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941181" y="1506342"/>
            <a:ext cx="879475" cy="819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indent="-16129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173990" algn="l"/>
              </a:tabLst>
            </a:pP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Engagement</a:t>
            </a:r>
            <a:endParaRPr sz="1000">
              <a:latin typeface="Times New Roman"/>
              <a:cs typeface="Times New Roman"/>
            </a:endParaRPr>
          </a:p>
          <a:p>
            <a:pPr marL="58419" marR="50800" indent="224790">
              <a:lnSpc>
                <a:spcPts val="1180"/>
              </a:lnSpc>
              <a:spcBef>
                <a:spcPts val="780"/>
              </a:spcBef>
              <a:buClr>
                <a:srgbClr val="282123"/>
              </a:buClr>
              <a:buSzPct val="90000"/>
              <a:buAutoNum type="arabicPeriod" startAt="2"/>
              <a:tabLst>
                <a:tab pos="283210" algn="l"/>
              </a:tabLst>
            </a:pPr>
            <a:r>
              <a:rPr sz="1000" spc="-10" dirty="0">
                <a:solidFill>
                  <a:srgbClr val="3B333B"/>
                </a:solidFill>
                <a:latin typeface="Times New Roman"/>
                <a:cs typeface="Times New Roman"/>
              </a:rPr>
              <a:t>Positive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Relationships</a:t>
            </a:r>
            <a:endParaRPr sz="1000">
              <a:latin typeface="Times New Roman"/>
              <a:cs typeface="Times New Roman"/>
            </a:endParaRPr>
          </a:p>
          <a:p>
            <a:pPr marL="265430" indent="-133350">
              <a:lnSpc>
                <a:spcPct val="100000"/>
              </a:lnSpc>
              <a:spcBef>
                <a:spcPts val="710"/>
              </a:spcBef>
              <a:buAutoNum type="arabicPeriod" startAt="2"/>
              <a:tabLst>
                <a:tab pos="265430" algn="l"/>
              </a:tabLst>
            </a:pP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Meaning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24516" y="2468452"/>
            <a:ext cx="1110615" cy="1784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50" dirty="0">
                <a:solidFill>
                  <a:srgbClr val="282123"/>
                </a:solidFill>
                <a:latin typeface="Times New Roman"/>
                <a:cs typeface="Times New Roman"/>
              </a:rPr>
              <a:t>5.</a:t>
            </a:r>
            <a:r>
              <a:rPr sz="1050" spc="-3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Accomplishment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211787" y="3380199"/>
            <a:ext cx="711835" cy="171450"/>
            <a:chOff x="3211787" y="3380199"/>
            <a:chExt cx="711835" cy="171450"/>
          </a:xfrm>
        </p:grpSpPr>
        <p:sp>
          <p:nvSpPr>
            <p:cNvPr id="39" name="object 39"/>
            <p:cNvSpPr/>
            <p:nvPr/>
          </p:nvSpPr>
          <p:spPr>
            <a:xfrm>
              <a:off x="3211787" y="3380199"/>
              <a:ext cx="302260" cy="171450"/>
            </a:xfrm>
            <a:custGeom>
              <a:avLst/>
              <a:gdLst/>
              <a:ahLst/>
              <a:cxnLst/>
              <a:rect l="l" t="t" r="r" b="b"/>
              <a:pathLst>
                <a:path w="302260" h="171450">
                  <a:moveTo>
                    <a:pt x="302154" y="171320"/>
                  </a:moveTo>
                  <a:lnTo>
                    <a:pt x="0" y="171320"/>
                  </a:lnTo>
                  <a:lnTo>
                    <a:pt x="0" y="0"/>
                  </a:lnTo>
                  <a:lnTo>
                    <a:pt x="302154" y="0"/>
                  </a:lnTo>
                  <a:lnTo>
                    <a:pt x="302154" y="171320"/>
                  </a:lnTo>
                  <a:close/>
                </a:path>
              </a:pathLst>
            </a:custGeom>
            <a:solidFill>
              <a:srgbClr val="EDEF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26023" y="3380199"/>
              <a:ext cx="122555" cy="171450"/>
            </a:xfrm>
            <a:custGeom>
              <a:avLst/>
              <a:gdLst/>
              <a:ahLst/>
              <a:cxnLst/>
              <a:rect l="l" t="t" r="r" b="b"/>
              <a:pathLst>
                <a:path w="122554" h="171450">
                  <a:moveTo>
                    <a:pt x="122082" y="171320"/>
                  </a:moveTo>
                  <a:lnTo>
                    <a:pt x="0" y="171320"/>
                  </a:lnTo>
                  <a:lnTo>
                    <a:pt x="0" y="0"/>
                  </a:lnTo>
                  <a:lnTo>
                    <a:pt x="122082" y="0"/>
                  </a:lnTo>
                  <a:lnTo>
                    <a:pt x="122082" y="171320"/>
                  </a:lnTo>
                  <a:close/>
                </a:path>
              </a:pathLst>
            </a:custGeom>
            <a:solidFill>
              <a:srgbClr val="D6DF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691343" y="3380199"/>
              <a:ext cx="232410" cy="171450"/>
            </a:xfrm>
            <a:custGeom>
              <a:avLst/>
              <a:gdLst/>
              <a:ahLst/>
              <a:cxnLst/>
              <a:rect l="l" t="t" r="r" b="b"/>
              <a:pathLst>
                <a:path w="232410" h="171450">
                  <a:moveTo>
                    <a:pt x="231956" y="171320"/>
                  </a:moveTo>
                  <a:lnTo>
                    <a:pt x="0" y="171320"/>
                  </a:lnTo>
                  <a:lnTo>
                    <a:pt x="0" y="0"/>
                  </a:lnTo>
                  <a:lnTo>
                    <a:pt x="231956" y="0"/>
                  </a:lnTo>
                  <a:lnTo>
                    <a:pt x="231956" y="171320"/>
                  </a:lnTo>
                  <a:close/>
                </a:path>
              </a:pathLst>
            </a:custGeom>
            <a:solidFill>
              <a:srgbClr val="EDEF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3199088" y="3372531"/>
            <a:ext cx="74676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A5C8CD"/>
                </a:solidFill>
                <a:latin typeface="Times New Roman"/>
                <a:cs typeface="Times New Roman"/>
              </a:rPr>
              <a:t>Posit.-·e</a:t>
            </a:r>
            <a:r>
              <a:rPr sz="1000" spc="140" dirty="0">
                <a:solidFill>
                  <a:srgbClr val="A5C8CD"/>
                </a:solidFill>
                <a:latin typeface="Times New Roman"/>
                <a:cs typeface="Times New Roman"/>
              </a:rPr>
              <a:t> </a:t>
            </a:r>
            <a:r>
              <a:rPr sz="1000" spc="30" dirty="0">
                <a:solidFill>
                  <a:srgbClr val="A5C8CD"/>
                </a:solidFill>
                <a:latin typeface="Times New Roman"/>
                <a:cs typeface="Times New Roman"/>
              </a:rPr>
              <a:t>en.o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14053" y="3380199"/>
            <a:ext cx="878205" cy="171450"/>
          </a:xfrm>
          <a:prstGeom prst="rect">
            <a:avLst/>
          </a:prstGeom>
          <a:solidFill>
            <a:srgbClr val="EDEFE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spc="60" dirty="0">
                <a:solidFill>
                  <a:srgbClr val="A5C8CD"/>
                </a:solidFill>
                <a:latin typeface="Times New Roman"/>
                <a:cs typeface="Times New Roman"/>
              </a:rPr>
              <a:t>u</a:t>
            </a:r>
            <a:r>
              <a:rPr sz="1000" spc="315" dirty="0">
                <a:solidFill>
                  <a:srgbClr val="A5C8CD"/>
                </a:solidFill>
                <a:latin typeface="Times New Roman"/>
                <a:cs typeface="Times New Roman"/>
              </a:rPr>
              <a:t> </a:t>
            </a:r>
            <a:r>
              <a:rPr sz="950" spc="-145" dirty="0">
                <a:solidFill>
                  <a:srgbClr val="A5C8CD"/>
                </a:solidFill>
                <a:latin typeface="Times New Roman"/>
                <a:cs typeface="Times New Roman"/>
              </a:rPr>
              <a:t>&amp;.</a:t>
            </a:r>
            <a:r>
              <a:rPr sz="950" dirty="0">
                <a:solidFill>
                  <a:srgbClr val="A5C8CD"/>
                </a:solidFill>
                <a:latin typeface="Times New Roman"/>
                <a:cs typeface="Times New Roman"/>
              </a:rPr>
              <a:t> •</a:t>
            </a:r>
            <a:r>
              <a:rPr sz="950" spc="70" dirty="0">
                <a:solidFill>
                  <a:srgbClr val="A5C8CD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A5C8CD"/>
                </a:solidFill>
                <a:latin typeface="Times New Roman"/>
                <a:cs typeface="Times New Roman"/>
              </a:rPr>
              <a:t>eg11.ation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51275" y="3534409"/>
            <a:ext cx="161417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" indent="-247650">
              <a:lnSpc>
                <a:spcPct val="100000"/>
              </a:lnSpc>
              <a:spcBef>
                <a:spcPts val="100"/>
              </a:spcBef>
              <a:buSzPct val="130000"/>
              <a:buFont typeface="Arial"/>
              <a:buChar char="■"/>
              <a:tabLst>
                <a:tab pos="260350" algn="l"/>
              </a:tabLst>
            </a:pPr>
            <a:r>
              <a:rPr sz="1000" dirty="0">
                <a:solidFill>
                  <a:srgbClr val="7089B1"/>
                </a:solidFill>
                <a:latin typeface="Times New Roman"/>
                <a:cs typeface="Times New Roman"/>
              </a:rPr>
              <a:t>Physical</a:t>
            </a:r>
            <a:r>
              <a:rPr sz="1000" spc="240" dirty="0">
                <a:solidFill>
                  <a:srgbClr val="7089B1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89B1"/>
                </a:solidFill>
                <a:latin typeface="Times New Roman"/>
                <a:cs typeface="Times New Roman"/>
              </a:rPr>
              <a:t>Hea</a:t>
            </a:r>
            <a:r>
              <a:rPr sz="1000" spc="-10" dirty="0">
                <a:solidFill>
                  <a:srgbClr val="5D9ECC"/>
                </a:solidFill>
                <a:latin typeface="Times New Roman"/>
                <a:cs typeface="Times New Roman"/>
              </a:rPr>
              <a:t>l</a:t>
            </a:r>
            <a:r>
              <a:rPr sz="1000" spc="-10" dirty="0">
                <a:solidFill>
                  <a:srgbClr val="7089B1"/>
                </a:solidFill>
                <a:latin typeface="Times New Roman"/>
                <a:cs typeface="Times New Roman"/>
              </a:rPr>
              <a:t>th/Vitality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206445" y="3754843"/>
            <a:ext cx="268605" cy="85725"/>
          </a:xfrm>
          <a:custGeom>
            <a:avLst/>
            <a:gdLst/>
            <a:ahLst/>
            <a:cxnLst/>
            <a:rect l="l" t="t" r="r" b="b"/>
            <a:pathLst>
              <a:path w="268604" h="85725">
                <a:moveTo>
                  <a:pt x="21361" y="0"/>
                </a:moveTo>
                <a:lnTo>
                  <a:pt x="0" y="0"/>
                </a:lnTo>
                <a:lnTo>
                  <a:pt x="0" y="85661"/>
                </a:lnTo>
                <a:lnTo>
                  <a:pt x="21361" y="85661"/>
                </a:lnTo>
                <a:lnTo>
                  <a:pt x="21361" y="0"/>
                </a:lnTo>
                <a:close/>
              </a:path>
              <a:path w="268604" h="85725">
                <a:moveTo>
                  <a:pt x="250075" y="0"/>
                </a:moveTo>
                <a:lnTo>
                  <a:pt x="109677" y="0"/>
                </a:lnTo>
                <a:lnTo>
                  <a:pt x="109677" y="85661"/>
                </a:lnTo>
                <a:lnTo>
                  <a:pt x="250075" y="85661"/>
                </a:lnTo>
                <a:lnTo>
                  <a:pt x="250075" y="0"/>
                </a:lnTo>
                <a:close/>
              </a:path>
              <a:path w="268604" h="85725">
                <a:moveTo>
                  <a:pt x="268389" y="0"/>
                </a:moveTo>
                <a:lnTo>
                  <a:pt x="259232" y="0"/>
                </a:lnTo>
                <a:lnTo>
                  <a:pt x="259232" y="85661"/>
                </a:lnTo>
                <a:lnTo>
                  <a:pt x="268389" y="85661"/>
                </a:lnTo>
                <a:lnTo>
                  <a:pt x="268389" y="0"/>
                </a:lnTo>
                <a:close/>
              </a:path>
            </a:pathLst>
          </a:custGeom>
          <a:solidFill>
            <a:srgbClr val="EDE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193747" y="3744648"/>
            <a:ext cx="302260" cy="102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C3C3C4"/>
                </a:solidFill>
                <a:latin typeface="Times New Roman"/>
                <a:cs typeface="Times New Roman"/>
              </a:rPr>
              <a:t>1</a:t>
            </a:r>
            <a:r>
              <a:rPr sz="500" spc="480" dirty="0">
                <a:solidFill>
                  <a:srgbClr val="C3C3C4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C3C3C4"/>
                </a:solidFill>
                <a:latin typeface="Times New Roman"/>
                <a:cs typeface="Times New Roman"/>
              </a:rPr>
              <a:t>.-</a:t>
            </a:r>
            <a:r>
              <a:rPr sz="500" spc="315" dirty="0">
                <a:solidFill>
                  <a:srgbClr val="C3C3C4"/>
                </a:solidFill>
                <a:latin typeface="Times New Roman"/>
                <a:cs typeface="Times New Roman"/>
              </a:rPr>
              <a:t>  </a:t>
            </a:r>
            <a:r>
              <a:rPr sz="500" spc="-50" dirty="0">
                <a:solidFill>
                  <a:srgbClr val="C3C3C4"/>
                </a:solidFill>
                <a:latin typeface="Times New Roman"/>
                <a:cs typeface="Times New Roman"/>
              </a:rPr>
              <a:t>.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19155" y="3688685"/>
            <a:ext cx="1365250" cy="171450"/>
          </a:xfrm>
          <a:prstGeom prst="rect">
            <a:avLst/>
          </a:prstGeom>
          <a:solidFill>
            <a:srgbClr val="EDEFE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000" dirty="0">
                <a:solidFill>
                  <a:srgbClr val="C3C3C4"/>
                </a:solidFill>
                <a:latin typeface="Times New Roman"/>
                <a:cs typeface="Times New Roman"/>
              </a:rPr>
              <a:t>..,su</a:t>
            </a:r>
            <a:r>
              <a:rPr sz="1000" spc="240" dirty="0">
                <a:solidFill>
                  <a:srgbClr val="C3C3C4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C3C3C4"/>
                </a:solidFill>
                <a:latin typeface="Times New Roman"/>
                <a:cs typeface="Times New Roman"/>
              </a:rPr>
              <a:t>holugicaJ</a:t>
            </a:r>
            <a:r>
              <a:rPr sz="1000" spc="130" dirty="0">
                <a:solidFill>
                  <a:srgbClr val="C3C3C4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C3C3C4"/>
                </a:solidFill>
                <a:latin typeface="Times New Roman"/>
                <a:cs typeface="Times New Roman"/>
              </a:rPr>
              <a:t>J':"ieasures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305205" y="627972"/>
            <a:ext cx="1089660" cy="41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350" spc="80" dirty="0">
                <a:solidFill>
                  <a:srgbClr val="282123"/>
                </a:solidFill>
                <a:latin typeface="Times New Roman"/>
                <a:cs typeface="Times New Roman"/>
              </a:rPr>
              <a:t>Huppert</a:t>
            </a:r>
            <a:r>
              <a:rPr sz="1350" spc="5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82123"/>
                </a:solidFill>
                <a:latin typeface="Times New Roman"/>
                <a:cs typeface="Times New Roman"/>
              </a:rPr>
              <a:t>&amp;</a:t>
            </a:r>
            <a:r>
              <a:rPr sz="1200" spc="-4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350" spc="-25" dirty="0">
                <a:solidFill>
                  <a:srgbClr val="282123"/>
                </a:solidFill>
                <a:latin typeface="Times New Roman"/>
                <a:cs typeface="Times New Roman"/>
              </a:rPr>
              <a:t>So,</a:t>
            </a:r>
            <a:endParaRPr sz="1350">
              <a:latin typeface="Times New Roman"/>
              <a:cs typeface="Times New Roman"/>
            </a:endParaRPr>
          </a:p>
          <a:p>
            <a:pPr marL="13335" algn="ctr">
              <a:lnSpc>
                <a:spcPts val="1460"/>
              </a:lnSpc>
            </a:pPr>
            <a:r>
              <a:rPr sz="1250" b="1" spc="100" dirty="0">
                <a:solidFill>
                  <a:srgbClr val="282123"/>
                </a:solidFill>
                <a:latin typeface="Times New Roman"/>
                <a:cs typeface="Times New Roman"/>
              </a:rPr>
              <a:t>2</a:t>
            </a:r>
            <a:r>
              <a:rPr sz="1250" b="1" spc="100" dirty="0">
                <a:solidFill>
                  <a:srgbClr val="0C0811"/>
                </a:solidFill>
                <a:latin typeface="Times New Roman"/>
                <a:cs typeface="Times New Roman"/>
              </a:rPr>
              <a:t>01</a:t>
            </a:r>
            <a:r>
              <a:rPr sz="1250" b="1" spc="100" dirty="0">
                <a:solidFill>
                  <a:srgbClr val="282123"/>
                </a:solidFill>
                <a:latin typeface="Times New Roman"/>
                <a:cs typeface="Times New Roman"/>
              </a:rPr>
              <a:t>3v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426658" y="1155096"/>
            <a:ext cx="85090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494646"/>
                </a:solidFill>
                <a:latin typeface="Times New Roman"/>
                <a:cs typeface="Times New Roman"/>
              </a:rPr>
              <a:t>l</a:t>
            </a:r>
            <a:r>
              <a:rPr sz="900" spc="145" dirty="0">
                <a:solidFill>
                  <a:srgbClr val="282123"/>
                </a:solidFill>
                <a:latin typeface="Times New Roman"/>
                <a:cs typeface="Times New Roman"/>
              </a:rPr>
              <a:t>.</a:t>
            </a:r>
            <a:r>
              <a:rPr sz="900" spc="-4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40" dirty="0">
                <a:solidFill>
                  <a:srgbClr val="282123"/>
                </a:solidFill>
                <a:latin typeface="Times New Roman"/>
                <a:cs typeface="Times New Roman"/>
              </a:rPr>
              <a:t>Competence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274932" y="1506342"/>
            <a:ext cx="122682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2.</a:t>
            </a:r>
            <a:r>
              <a:rPr sz="1000" spc="9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Emotiona</a:t>
            </a:r>
            <a:r>
              <a:rPr sz="1000" spc="20" dirty="0">
                <a:solidFill>
                  <a:srgbClr val="213349"/>
                </a:solidFill>
                <a:latin typeface="Times New Roman"/>
                <a:cs typeface="Times New Roman"/>
              </a:rPr>
              <a:t>l</a:t>
            </a:r>
            <a:r>
              <a:rPr sz="1000" spc="75" dirty="0">
                <a:solidFill>
                  <a:srgbClr val="2133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Sta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b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ili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ty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19524" y="1827045"/>
            <a:ext cx="85407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50" dirty="0">
                <a:solidFill>
                  <a:srgbClr val="282123"/>
                </a:solidFill>
                <a:latin typeface="Times New Roman"/>
                <a:cs typeface="Times New Roman"/>
              </a:rPr>
              <a:t>3</a:t>
            </a:r>
            <a:r>
              <a:rPr sz="900" spc="50" dirty="0">
                <a:solidFill>
                  <a:srgbClr val="62483B"/>
                </a:solidFill>
                <a:latin typeface="Times New Roman"/>
                <a:cs typeface="Times New Roman"/>
              </a:rPr>
              <a:t>.</a:t>
            </a:r>
            <a:r>
              <a:rPr sz="900" spc="20" dirty="0">
                <a:solidFill>
                  <a:srgbClr val="62483B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Engagement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528890" y="2147749"/>
            <a:ext cx="64198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0" dirty="0">
                <a:solidFill>
                  <a:srgbClr val="282123"/>
                </a:solidFill>
                <a:latin typeface="Times New Roman"/>
                <a:cs typeface="Times New Roman"/>
              </a:rPr>
              <a:t>4</a:t>
            </a:r>
            <a:r>
              <a:rPr sz="1000" spc="50" dirty="0">
                <a:solidFill>
                  <a:srgbClr val="213349"/>
                </a:solidFill>
                <a:latin typeface="Times New Roman"/>
                <a:cs typeface="Times New Roman"/>
              </a:rPr>
              <a:t>.</a:t>
            </a:r>
            <a:r>
              <a:rPr sz="1000" spc="-95" dirty="0">
                <a:solidFill>
                  <a:srgbClr val="2133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Meaning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93995" y="2462089"/>
            <a:ext cx="702310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282123"/>
                </a:solidFill>
                <a:latin typeface="Times New Roman"/>
                <a:cs typeface="Times New Roman"/>
              </a:rPr>
              <a:t>5</a:t>
            </a:r>
            <a:r>
              <a:rPr sz="1050" dirty="0">
                <a:solidFill>
                  <a:srgbClr val="365D7C"/>
                </a:solidFill>
                <a:latin typeface="Times New Roman"/>
                <a:cs typeface="Times New Roman"/>
              </a:rPr>
              <a:t>.</a:t>
            </a:r>
            <a:r>
              <a:rPr sz="1050" spc="-30" dirty="0">
                <a:solidFill>
                  <a:srgbClr val="365D7C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Op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ti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mism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284890" y="2825807"/>
            <a:ext cx="112077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75" dirty="0">
                <a:solidFill>
                  <a:srgbClr val="282123"/>
                </a:solidFill>
                <a:latin typeface="Times New Roman"/>
                <a:cs typeface="Times New Roman"/>
              </a:rPr>
              <a:t>6</a:t>
            </a:r>
            <a:r>
              <a:rPr sz="900" spc="75" dirty="0">
                <a:solidFill>
                  <a:srgbClr val="0C0811"/>
                </a:solidFill>
                <a:latin typeface="Times New Roman"/>
                <a:cs typeface="Times New Roman"/>
              </a:rPr>
              <a:t>.</a:t>
            </a:r>
            <a:r>
              <a:rPr sz="900" spc="120" dirty="0">
                <a:solidFill>
                  <a:srgbClr val="0C0811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Positive</a:t>
            </a:r>
            <a:r>
              <a:rPr sz="1000" spc="18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E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m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otio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452461" y="3100696"/>
            <a:ext cx="790575" cy="56007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227965">
              <a:lnSpc>
                <a:spcPts val="1180"/>
              </a:lnSpc>
              <a:spcBef>
                <a:spcPts val="155"/>
              </a:spcBef>
              <a:buSzPct val="90000"/>
              <a:buAutoNum type="arabicPeriod" startAt="7"/>
              <a:tabLst>
                <a:tab pos="240665" algn="l"/>
              </a:tabLst>
            </a:pP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Positive Relationsh</a:t>
            </a:r>
            <a:r>
              <a:rPr sz="1000" spc="-10" dirty="0">
                <a:solidFill>
                  <a:srgbClr val="62483B"/>
                </a:solidFill>
                <a:latin typeface="Times New Roman"/>
                <a:cs typeface="Times New Roman"/>
              </a:rPr>
              <a:t>i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ps</a:t>
            </a:r>
            <a:endParaRPr sz="1000">
              <a:latin typeface="Times New Roman"/>
              <a:cs typeface="Times New Roman"/>
            </a:endParaRPr>
          </a:p>
          <a:p>
            <a:pPr marL="170815" indent="-130175">
              <a:lnSpc>
                <a:spcPct val="100000"/>
              </a:lnSpc>
              <a:spcBef>
                <a:spcPts val="590"/>
              </a:spcBef>
              <a:buAutoNum type="arabicPeriod" startAt="7"/>
              <a:tabLst>
                <a:tab pos="170815" algn="l"/>
              </a:tabLst>
            </a:pP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Resilience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440380" y="3760429"/>
            <a:ext cx="80708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9.</a:t>
            </a:r>
            <a:r>
              <a:rPr sz="1000" spc="15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Self-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esteem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773420" y="627972"/>
            <a:ext cx="1003300" cy="4184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42545" marR="5080" indent="-30480">
              <a:lnSpc>
                <a:spcPts val="1470"/>
              </a:lnSpc>
              <a:spcBef>
                <a:spcPts val="275"/>
              </a:spcBef>
            </a:pPr>
            <a:r>
              <a:rPr sz="1350" spc="50" dirty="0">
                <a:solidFill>
                  <a:srgbClr val="0C0811"/>
                </a:solidFill>
                <a:latin typeface="Times New Roman"/>
                <a:cs typeface="Times New Roman"/>
              </a:rPr>
              <a:t>P</a:t>
            </a:r>
            <a:r>
              <a:rPr sz="1350" spc="50" dirty="0">
                <a:solidFill>
                  <a:srgbClr val="282123"/>
                </a:solidFill>
                <a:latin typeface="Times New Roman"/>
                <a:cs typeface="Times New Roman"/>
              </a:rPr>
              <a:t>ri</a:t>
            </a:r>
            <a:r>
              <a:rPr sz="1350" spc="50" dirty="0">
                <a:solidFill>
                  <a:srgbClr val="0C0811"/>
                </a:solidFill>
                <a:latin typeface="Times New Roman"/>
                <a:cs typeface="Times New Roman"/>
              </a:rPr>
              <a:t>ll</a:t>
            </a:r>
            <a:r>
              <a:rPr sz="1350" spc="50" dirty="0">
                <a:solidFill>
                  <a:srgbClr val="282123"/>
                </a:solidFill>
                <a:latin typeface="Times New Roman"/>
                <a:cs typeface="Times New Roman"/>
              </a:rPr>
              <a:t>eltens</a:t>
            </a:r>
            <a:r>
              <a:rPr sz="1350" spc="50" dirty="0">
                <a:solidFill>
                  <a:srgbClr val="0C0811"/>
                </a:solidFill>
                <a:latin typeface="Times New Roman"/>
                <a:cs typeface="Times New Roman"/>
              </a:rPr>
              <a:t>k</a:t>
            </a:r>
            <a:r>
              <a:rPr sz="1350" spc="50" dirty="0">
                <a:solidFill>
                  <a:srgbClr val="282123"/>
                </a:solidFill>
                <a:latin typeface="Times New Roman"/>
                <a:cs typeface="Times New Roman"/>
              </a:rPr>
              <a:t>y </a:t>
            </a:r>
            <a:r>
              <a:rPr sz="1350" spc="55" dirty="0">
                <a:solidFill>
                  <a:srgbClr val="282123"/>
                </a:solidFill>
                <a:latin typeface="Times New Roman"/>
                <a:cs typeface="Times New Roman"/>
              </a:rPr>
              <a:t>et</a:t>
            </a:r>
            <a:r>
              <a:rPr sz="1350" spc="2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350" spc="140" dirty="0">
                <a:solidFill>
                  <a:srgbClr val="282123"/>
                </a:solidFill>
                <a:latin typeface="Times New Roman"/>
                <a:cs typeface="Times New Roman"/>
              </a:rPr>
              <a:t>a</a:t>
            </a:r>
            <a:r>
              <a:rPr sz="1350" spc="140" dirty="0">
                <a:solidFill>
                  <a:srgbClr val="0C0811"/>
                </a:solidFill>
                <a:latin typeface="Times New Roman"/>
                <a:cs typeface="Times New Roman"/>
              </a:rPr>
              <a:t>l</a:t>
            </a:r>
            <a:r>
              <a:rPr sz="1350" spc="140" dirty="0">
                <a:solidFill>
                  <a:srgbClr val="282123"/>
                </a:solidFill>
                <a:latin typeface="Times New Roman"/>
                <a:cs typeface="Times New Roman"/>
              </a:rPr>
              <a:t>,</a:t>
            </a:r>
            <a:r>
              <a:rPr sz="1350" spc="-2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282123"/>
                </a:solidFill>
                <a:latin typeface="Times New Roman"/>
                <a:cs typeface="Times New Roman"/>
              </a:rPr>
              <a:t>2015vi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837081" y="1213128"/>
            <a:ext cx="8978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3B333B"/>
                </a:solidFill>
                <a:latin typeface="Times New Roman"/>
                <a:cs typeface="Times New Roman"/>
              </a:rPr>
              <a:t>I.Psychological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68111" y="1527723"/>
            <a:ext cx="814069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3B333B"/>
                </a:solidFill>
                <a:latin typeface="Times New Roman"/>
                <a:cs typeface="Times New Roman"/>
              </a:rPr>
              <a:t>2.</a:t>
            </a:r>
            <a:r>
              <a:rPr sz="1000" spc="-15" dirty="0">
                <a:solidFill>
                  <a:srgbClr val="3B333B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B333B"/>
                </a:solidFill>
                <a:latin typeface="Times New Roman"/>
                <a:cs typeface="Times New Roman"/>
              </a:rPr>
              <a:t>Community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814063" y="1842317"/>
            <a:ext cx="931544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solidFill>
                  <a:srgbClr val="282123"/>
                </a:solidFill>
                <a:latin typeface="Times New Roman"/>
                <a:cs typeface="Times New Roman"/>
              </a:rPr>
              <a:t>3.</a:t>
            </a:r>
            <a:r>
              <a:rPr sz="950" spc="6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282123"/>
                </a:solidFill>
                <a:latin typeface="Times New Roman"/>
                <a:cs typeface="Times New Roman"/>
              </a:rPr>
              <a:t>In</a:t>
            </a:r>
            <a:r>
              <a:rPr sz="1000" spc="50" dirty="0">
                <a:solidFill>
                  <a:srgbClr val="213349"/>
                </a:solidFill>
                <a:latin typeface="Times New Roman"/>
                <a:cs typeface="Times New Roman"/>
              </a:rPr>
              <a:t>t</a:t>
            </a:r>
            <a:r>
              <a:rPr sz="1000" spc="50" dirty="0">
                <a:solidFill>
                  <a:srgbClr val="282123"/>
                </a:solidFill>
                <a:latin typeface="Times New Roman"/>
                <a:cs typeface="Times New Roman"/>
              </a:rPr>
              <a:t>erpersonal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823169" y="2153858"/>
            <a:ext cx="897890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75" dirty="0">
                <a:solidFill>
                  <a:srgbClr val="282123"/>
                </a:solidFill>
                <a:latin typeface="Times New Roman"/>
                <a:cs typeface="Times New Roman"/>
              </a:rPr>
              <a:t>4</a:t>
            </a:r>
            <a:r>
              <a:rPr sz="900" spc="75" dirty="0">
                <a:solidFill>
                  <a:srgbClr val="5D5952"/>
                </a:solidFill>
                <a:latin typeface="Times New Roman"/>
                <a:cs typeface="Times New Roman"/>
              </a:rPr>
              <a:t>.</a:t>
            </a:r>
            <a:r>
              <a:rPr sz="900" spc="5" dirty="0">
                <a:solidFill>
                  <a:srgbClr val="5D5952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Occupational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919308" y="2468452"/>
            <a:ext cx="711835" cy="1784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50" dirty="0">
                <a:solidFill>
                  <a:srgbClr val="282123"/>
                </a:solidFill>
                <a:latin typeface="Times New Roman"/>
                <a:cs typeface="Times New Roman"/>
              </a:rPr>
              <a:t>5.</a:t>
            </a:r>
            <a:r>
              <a:rPr sz="1050" spc="1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Economic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963526" y="2779992"/>
            <a:ext cx="624205" cy="178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82123"/>
                </a:solidFill>
                <a:latin typeface="Times New Roman"/>
                <a:cs typeface="Times New Roman"/>
              </a:rPr>
              <a:t>6.</a:t>
            </a:r>
            <a:r>
              <a:rPr sz="900" spc="15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Physical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554269" y="4385800"/>
            <a:ext cx="388937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i="1" spc="65" dirty="0">
                <a:solidFill>
                  <a:srgbClr val="282123"/>
                </a:solidFill>
                <a:latin typeface="Times New Roman"/>
                <a:cs typeface="Times New Roman"/>
              </a:rPr>
              <a:t>Elements</a:t>
            </a:r>
            <a:r>
              <a:rPr sz="1150" i="1" spc="12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150" i="1" spc="50" dirty="0">
                <a:solidFill>
                  <a:srgbClr val="282123"/>
                </a:solidFill>
                <a:latin typeface="Times New Roman"/>
                <a:cs typeface="Times New Roman"/>
              </a:rPr>
              <a:t>Across</a:t>
            </a:r>
            <a:r>
              <a:rPr sz="1150" i="1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100" spc="60" dirty="0">
                <a:solidFill>
                  <a:srgbClr val="282123"/>
                </a:solidFill>
                <a:latin typeface="Times New Roman"/>
                <a:cs typeface="Times New Roman"/>
              </a:rPr>
              <a:t>6</a:t>
            </a:r>
            <a:r>
              <a:rPr sz="1100" spc="10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150" i="1" spc="70" dirty="0">
                <a:solidFill>
                  <a:srgbClr val="282123"/>
                </a:solidFill>
                <a:latin typeface="Times New Roman"/>
                <a:cs typeface="Times New Roman"/>
              </a:rPr>
              <a:t>Theories</a:t>
            </a:r>
            <a:r>
              <a:rPr sz="1150" i="1" spc="6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150" i="1" spc="20" dirty="0">
                <a:solidFill>
                  <a:srgbClr val="282123"/>
                </a:solidFill>
                <a:latin typeface="Times New Roman"/>
                <a:cs typeface="Times New Roman"/>
              </a:rPr>
              <a:t>of</a:t>
            </a:r>
            <a:r>
              <a:rPr sz="1150" i="1" spc="2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150" i="1" spc="20" dirty="0">
                <a:solidFill>
                  <a:srgbClr val="282123"/>
                </a:solidFill>
                <a:latin typeface="Times New Roman"/>
                <a:cs typeface="Times New Roman"/>
              </a:rPr>
              <a:t>Well</a:t>
            </a:r>
            <a:r>
              <a:rPr sz="1150" i="1" spc="20" dirty="0">
                <a:solidFill>
                  <a:srgbClr val="0C0811"/>
                </a:solidFill>
                <a:latin typeface="Times New Roman"/>
                <a:cs typeface="Times New Roman"/>
              </a:rPr>
              <a:t>-</a:t>
            </a:r>
            <a:r>
              <a:rPr sz="1150" i="1" spc="50" dirty="0">
                <a:solidFill>
                  <a:srgbClr val="282123"/>
                </a:solidFill>
                <a:latin typeface="Times New Roman"/>
                <a:cs typeface="Times New Roman"/>
              </a:rPr>
              <a:t>Being</a:t>
            </a:r>
            <a:r>
              <a:rPr sz="1150" i="1" spc="31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100" spc="20" dirty="0">
                <a:solidFill>
                  <a:srgbClr val="3B333B"/>
                </a:solidFill>
                <a:latin typeface="Times New Roman"/>
                <a:cs typeface="Times New Roman"/>
              </a:rPr>
              <a:t>(</a:t>
            </a:r>
            <a:r>
              <a:rPr sz="1100" spc="20" dirty="0">
                <a:solidFill>
                  <a:srgbClr val="0C0811"/>
                </a:solidFill>
                <a:latin typeface="Times New Roman"/>
                <a:cs typeface="Times New Roman"/>
              </a:rPr>
              <a:t>F</a:t>
            </a:r>
            <a:r>
              <a:rPr sz="1100" spc="20" dirty="0">
                <a:solidFill>
                  <a:srgbClr val="282123"/>
                </a:solidFill>
                <a:latin typeface="Times New Roman"/>
                <a:cs typeface="Times New Roman"/>
              </a:rPr>
              <a:t>e</a:t>
            </a:r>
            <a:r>
              <a:rPr sz="1100" spc="20" dirty="0">
                <a:solidFill>
                  <a:srgbClr val="213349"/>
                </a:solidFill>
                <a:latin typeface="Times New Roman"/>
                <a:cs typeface="Times New Roman"/>
              </a:rPr>
              <a:t>i</a:t>
            </a:r>
            <a:r>
              <a:rPr sz="1100" spc="20" dirty="0">
                <a:solidFill>
                  <a:srgbClr val="494646"/>
                </a:solidFill>
                <a:latin typeface="Times New Roman"/>
                <a:cs typeface="Times New Roman"/>
              </a:rPr>
              <a:t>n</a:t>
            </a:r>
            <a:r>
              <a:rPr sz="1100" spc="20" dirty="0">
                <a:solidFill>
                  <a:srgbClr val="282123"/>
                </a:solidFill>
                <a:latin typeface="Times New Roman"/>
                <a:cs typeface="Times New Roman"/>
              </a:rPr>
              <a:t>gold</a:t>
            </a:r>
            <a:r>
              <a:rPr sz="1100" spc="20" dirty="0">
                <a:solidFill>
                  <a:srgbClr val="494646"/>
                </a:solidFill>
                <a:latin typeface="Times New Roman"/>
                <a:cs typeface="Times New Roman"/>
              </a:rPr>
              <a:t>,</a:t>
            </a:r>
            <a:r>
              <a:rPr sz="1100" spc="100" dirty="0">
                <a:solidFill>
                  <a:srgbClr val="494646"/>
                </a:solidFill>
                <a:latin typeface="Times New Roman"/>
                <a:cs typeface="Times New Roman"/>
              </a:rPr>
              <a:t> </a:t>
            </a:r>
            <a:r>
              <a:rPr sz="1100" spc="60" dirty="0">
                <a:solidFill>
                  <a:srgbClr val="282123"/>
                </a:solidFill>
                <a:latin typeface="Times New Roman"/>
                <a:cs typeface="Times New Roman"/>
              </a:rPr>
              <a:t>2016)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739268" y="3737554"/>
            <a:ext cx="3175" cy="171450"/>
          </a:xfrm>
          <a:custGeom>
            <a:avLst/>
            <a:gdLst/>
            <a:ahLst/>
            <a:cxnLst/>
            <a:rect l="l" t="t" r="r" b="b"/>
            <a:pathLst>
              <a:path w="3175" h="171450">
                <a:moveTo>
                  <a:pt x="3052" y="171320"/>
                </a:moveTo>
                <a:lnTo>
                  <a:pt x="0" y="171320"/>
                </a:lnTo>
                <a:lnTo>
                  <a:pt x="0" y="0"/>
                </a:lnTo>
                <a:lnTo>
                  <a:pt x="3052" y="0"/>
                </a:lnTo>
                <a:lnTo>
                  <a:pt x="3052" y="171320"/>
                </a:lnTo>
                <a:close/>
              </a:path>
            </a:pathLst>
          </a:custGeom>
          <a:solidFill>
            <a:srgbClr val="EDEF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7726571" y="3259520"/>
            <a:ext cx="1090295" cy="96646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4925" marR="17780" indent="256540">
              <a:lnSpc>
                <a:spcPct val="103200"/>
              </a:lnSpc>
              <a:spcBef>
                <a:spcPts val="60"/>
              </a:spcBef>
              <a:buClr>
                <a:srgbClr val="0C0811"/>
              </a:buClr>
              <a:buSzPct val="135000"/>
              <a:buFont typeface="Arial"/>
              <a:buChar char="♦"/>
              <a:tabLst>
                <a:tab pos="291465" algn="l"/>
              </a:tabLst>
            </a:pP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Sociological </a:t>
            </a:r>
            <a:r>
              <a:rPr sz="1000" spc="55" dirty="0">
                <a:solidFill>
                  <a:srgbClr val="282123"/>
                </a:solidFill>
                <a:latin typeface="Times New Roman"/>
                <a:cs typeface="Times New Roman"/>
              </a:rPr>
              <a:t>co</a:t>
            </a:r>
            <a:r>
              <a:rPr sz="1000" spc="55" dirty="0">
                <a:solidFill>
                  <a:srgbClr val="213349"/>
                </a:solidFill>
                <a:latin typeface="Times New Roman"/>
                <a:cs typeface="Times New Roman"/>
              </a:rPr>
              <a:t>n</a:t>
            </a:r>
            <a:r>
              <a:rPr sz="1000" spc="55" dirty="0">
                <a:solidFill>
                  <a:srgbClr val="282123"/>
                </a:solidFill>
                <a:latin typeface="Times New Roman"/>
                <a:cs typeface="Times New Roman"/>
              </a:rPr>
              <a:t>struct</a:t>
            </a:r>
            <a:r>
              <a:rPr sz="1000" spc="45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B333B"/>
                </a:solidFill>
                <a:latin typeface="Times New Roman"/>
                <a:cs typeface="Times New Roman"/>
              </a:rPr>
              <a:t>of</a:t>
            </a:r>
            <a:r>
              <a:rPr sz="1000" spc="30" dirty="0">
                <a:solidFill>
                  <a:srgbClr val="3B333B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282123"/>
                </a:solidFill>
                <a:latin typeface="Times New Roman"/>
                <a:cs typeface="Times New Roman"/>
              </a:rPr>
              <a:t>well</a:t>
            </a:r>
            <a:r>
              <a:rPr sz="1000" spc="-20" dirty="0">
                <a:solidFill>
                  <a:srgbClr val="0C0811"/>
                </a:solidFill>
                <a:latin typeface="Times New Roman"/>
                <a:cs typeface="Times New Roman"/>
              </a:rPr>
              <a:t>­ </a:t>
            </a:r>
            <a:r>
              <a:rPr sz="1000" dirty="0">
                <a:solidFill>
                  <a:srgbClr val="3B333B"/>
                </a:solidFill>
                <a:latin typeface="Times New Roman"/>
                <a:cs typeface="Times New Roman"/>
              </a:rPr>
              <a:t>being;</a:t>
            </a:r>
            <a:r>
              <a:rPr sz="1000" spc="180" dirty="0">
                <a:solidFill>
                  <a:srgbClr val="3B333B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282123"/>
                </a:solidFill>
                <a:latin typeface="Times New Roman"/>
                <a:cs typeface="Times New Roman"/>
              </a:rPr>
              <a:t>not</a:t>
            </a:r>
            <a:r>
              <a:rPr sz="1000" spc="20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d</a:t>
            </a:r>
            <a:r>
              <a:rPr sz="1000" spc="-10" dirty="0">
                <a:solidFill>
                  <a:srgbClr val="494646"/>
                </a:solidFill>
                <a:latin typeface="Times New Roman"/>
                <a:cs typeface="Times New Roman"/>
              </a:rPr>
              <a:t>i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rec</a:t>
            </a:r>
            <a:r>
              <a:rPr sz="1000" spc="-10" dirty="0">
                <a:solidFill>
                  <a:srgbClr val="213349"/>
                </a:solidFill>
                <a:latin typeface="Times New Roman"/>
                <a:cs typeface="Times New Roman"/>
              </a:rPr>
              <a:t>tl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y</a:t>
            </a:r>
            <a:endParaRPr sz="1000">
              <a:latin typeface="Times New Roman"/>
              <a:cs typeface="Times New Roman"/>
            </a:endParaRPr>
          </a:p>
          <a:p>
            <a:pPr marL="12065" marR="5080" algn="ctr">
              <a:lnSpc>
                <a:spcPct val="102200"/>
              </a:lnSpc>
            </a:pPr>
            <a:r>
              <a:rPr sz="1000" spc="20" dirty="0">
                <a:solidFill>
                  <a:srgbClr val="EBC6A8"/>
                </a:solidFill>
                <a:latin typeface="Times New Roman"/>
                <a:cs typeface="Times New Roman"/>
              </a:rPr>
              <a:t>,</a:t>
            </a: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compared</a:t>
            </a:r>
            <a:r>
              <a:rPr sz="1000" spc="4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20" dirty="0">
                <a:solidFill>
                  <a:srgbClr val="282123"/>
                </a:solidFill>
                <a:latin typeface="Times New Roman"/>
                <a:cs typeface="Times New Roman"/>
              </a:rPr>
              <a:t>to</a:t>
            </a:r>
            <a:r>
              <a:rPr sz="1000" spc="190" dirty="0">
                <a:solidFill>
                  <a:srgbClr val="282123"/>
                </a:solidFill>
                <a:latin typeface="Times New Roman"/>
                <a:cs typeface="Times New Roman"/>
              </a:rPr>
              <a:t> </a:t>
            </a:r>
            <a:r>
              <a:rPr sz="1000" spc="50" dirty="0">
                <a:solidFill>
                  <a:srgbClr val="282123"/>
                </a:solidFill>
                <a:latin typeface="Times New Roman"/>
                <a:cs typeface="Times New Roman"/>
              </a:rPr>
              <a:t>other 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Psycho</a:t>
            </a:r>
            <a:r>
              <a:rPr sz="1000" spc="-10" dirty="0">
                <a:solidFill>
                  <a:srgbClr val="494646"/>
                </a:solidFill>
                <a:latin typeface="Times New Roman"/>
                <a:cs typeface="Times New Roman"/>
              </a:rPr>
              <a:t>l</a:t>
            </a:r>
            <a:r>
              <a:rPr sz="1000" spc="-10" dirty="0">
                <a:solidFill>
                  <a:srgbClr val="282123"/>
                </a:solidFill>
                <a:latin typeface="Times New Roman"/>
                <a:cs typeface="Times New Roman"/>
              </a:rPr>
              <a:t>ogical</a:t>
            </a:r>
            <a:endParaRPr sz="1000">
              <a:latin typeface="Times New Roman"/>
              <a:cs typeface="Times New Roman"/>
            </a:endParaRPr>
          </a:p>
          <a:p>
            <a:pPr marL="2540" algn="ctr">
              <a:lnSpc>
                <a:spcPct val="100000"/>
              </a:lnSpc>
              <a:spcBef>
                <a:spcPts val="75"/>
              </a:spcBef>
            </a:pPr>
            <a:r>
              <a:rPr sz="1000" spc="45" dirty="0">
                <a:solidFill>
                  <a:srgbClr val="282123"/>
                </a:solidFill>
                <a:latin typeface="Times New Roman"/>
                <a:cs typeface="Times New Roman"/>
              </a:rPr>
              <a:t>constructs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39411" y="4726166"/>
            <a:ext cx="26543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22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800" y="3627754"/>
            <a:ext cx="88741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170" dirty="0">
                <a:solidFill>
                  <a:srgbClr val="0B5394"/>
                </a:solidFill>
                <a:latin typeface="Calibri"/>
                <a:cs typeface="Calibri"/>
              </a:rPr>
              <a:t>Relationships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45" dirty="0">
                <a:solidFill>
                  <a:srgbClr val="0B5394"/>
                </a:solidFill>
                <a:latin typeface="Calibri"/>
                <a:cs typeface="Calibri"/>
              </a:rPr>
              <a:t>~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240" dirty="0">
                <a:solidFill>
                  <a:srgbClr val="0B5394"/>
                </a:solidFill>
                <a:latin typeface="Calibri"/>
                <a:cs typeface="Calibri"/>
              </a:rPr>
              <a:t>Engagement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45" dirty="0">
                <a:solidFill>
                  <a:srgbClr val="0B5394"/>
                </a:solidFill>
                <a:latin typeface="Calibri"/>
                <a:cs typeface="Calibri"/>
              </a:rPr>
              <a:t>~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35" dirty="0">
                <a:solidFill>
                  <a:srgbClr val="0B5394"/>
                </a:solidFill>
                <a:latin typeface="Calibri"/>
                <a:cs typeface="Calibri"/>
              </a:rPr>
              <a:t>Vitality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45" dirty="0">
                <a:solidFill>
                  <a:srgbClr val="0B5394"/>
                </a:solidFill>
                <a:latin typeface="Calibri"/>
                <a:cs typeface="Calibri"/>
              </a:rPr>
              <a:t>~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204" dirty="0">
                <a:solidFill>
                  <a:srgbClr val="0B5394"/>
                </a:solidFill>
                <a:latin typeface="Calibri"/>
                <a:cs typeface="Calibri"/>
              </a:rPr>
              <a:t>Accomplishment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45" dirty="0">
                <a:solidFill>
                  <a:srgbClr val="0B5394"/>
                </a:solidFill>
                <a:latin typeface="Calibri"/>
                <a:cs typeface="Calibri"/>
              </a:rPr>
              <a:t>~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90" dirty="0">
                <a:solidFill>
                  <a:srgbClr val="0B5394"/>
                </a:solidFill>
                <a:latin typeface="Calibri"/>
                <a:cs typeface="Calibri"/>
              </a:rPr>
              <a:t>Meaning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45" dirty="0">
                <a:solidFill>
                  <a:srgbClr val="0B5394"/>
                </a:solidFill>
                <a:latin typeface="Calibri"/>
                <a:cs typeface="Calibri"/>
              </a:rPr>
              <a:t>~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60" dirty="0">
                <a:solidFill>
                  <a:srgbClr val="0B5394"/>
                </a:solidFill>
                <a:latin typeface="Calibri"/>
                <a:cs typeface="Calibri"/>
              </a:rPr>
              <a:t>Positive</a:t>
            </a:r>
            <a:r>
              <a:rPr sz="1500" b="1" spc="100" dirty="0">
                <a:solidFill>
                  <a:srgbClr val="0B5394"/>
                </a:solidFill>
                <a:latin typeface="Calibri"/>
                <a:cs typeface="Calibri"/>
              </a:rPr>
              <a:t> </a:t>
            </a:r>
            <a:r>
              <a:rPr sz="1500" b="1" spc="190" dirty="0">
                <a:solidFill>
                  <a:srgbClr val="0B5394"/>
                </a:solidFill>
                <a:latin typeface="Calibri"/>
                <a:cs typeface="Calibri"/>
              </a:rPr>
              <a:t>Emotions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940800" y="4739563"/>
            <a:ext cx="3112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30" dirty="0">
                <a:latin typeface="Tahoma"/>
                <a:cs typeface="Tahoma"/>
              </a:rPr>
              <a:t>2023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1095" y="64389"/>
            <a:ext cx="375539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i="1" spc="-95" dirty="0">
                <a:solidFill>
                  <a:srgbClr val="1F497D"/>
                </a:solidFill>
                <a:latin typeface="Trebuchet MS"/>
                <a:cs typeface="Trebuchet MS"/>
              </a:rPr>
              <a:t>Six</a:t>
            </a:r>
            <a:r>
              <a:rPr sz="1700" b="1" i="1" spc="-125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700" b="1" i="1" spc="-130" dirty="0">
                <a:solidFill>
                  <a:srgbClr val="1F497D"/>
                </a:solidFill>
                <a:latin typeface="Trebuchet MS"/>
                <a:cs typeface="Trebuchet MS"/>
              </a:rPr>
              <a:t>ingredients</a:t>
            </a:r>
            <a:r>
              <a:rPr sz="1700" b="1" i="1" spc="-12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700" b="1" i="1" spc="-125" dirty="0">
                <a:solidFill>
                  <a:srgbClr val="1F497D"/>
                </a:solidFill>
                <a:latin typeface="Trebuchet MS"/>
                <a:cs typeface="Trebuchet MS"/>
              </a:rPr>
              <a:t>that comprise</a:t>
            </a:r>
            <a:r>
              <a:rPr sz="1700" b="1" i="1" spc="-120" dirty="0">
                <a:solidFill>
                  <a:srgbClr val="1F497D"/>
                </a:solidFill>
                <a:latin typeface="Trebuchet MS"/>
                <a:cs typeface="Trebuchet MS"/>
              </a:rPr>
              <a:t> </a:t>
            </a:r>
            <a:r>
              <a:rPr sz="1700" b="1" i="1" spc="-90" dirty="0">
                <a:solidFill>
                  <a:srgbClr val="1F497D"/>
                </a:solidFill>
                <a:latin typeface="Trebuchet MS"/>
                <a:cs typeface="Trebuchet MS"/>
              </a:rPr>
              <a:t>well-</a:t>
            </a:r>
            <a:r>
              <a:rPr sz="1700" b="1" i="1" spc="-50" dirty="0">
                <a:solidFill>
                  <a:srgbClr val="1F497D"/>
                </a:solidFill>
                <a:latin typeface="Trebuchet MS"/>
                <a:cs typeface="Trebuchet MS"/>
              </a:rPr>
              <a:t>being…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39411" y="4726166"/>
            <a:ext cx="26543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23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1725" y="3427495"/>
            <a:ext cx="5854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10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95812" y="3411270"/>
            <a:ext cx="41567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2195" algn="l"/>
                <a:tab pos="1971675" algn="l"/>
              </a:tabLst>
            </a:pPr>
            <a:r>
              <a:rPr sz="9000" b="1" spc="1545" baseline="-1388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9000" b="1" baseline="-1388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000" b="1" spc="869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0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000" b="1" spc="94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000" b="1" spc="-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0" b="1" spc="705" baseline="-1388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9000" b="1" spc="-97" baseline="-138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6000" b="1" spc="113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59800" y="4879163"/>
            <a:ext cx="3112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30" dirty="0">
                <a:latin typeface="Tahoma"/>
                <a:cs typeface="Tahoma"/>
              </a:rPr>
              <a:t>2021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31274" y="4866813"/>
            <a:ext cx="31470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10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19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1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30" dirty="0">
                <a:latin typeface="Tahoma"/>
                <a:cs typeface="Tahoma"/>
              </a:rPr>
              <a:t>2023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950" y="137914"/>
            <a:ext cx="7563484" cy="54165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175"/>
              </a:spcBef>
            </a:pP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The</a:t>
            </a:r>
            <a:r>
              <a:rPr sz="1700" i="1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35" dirty="0">
                <a:solidFill>
                  <a:srgbClr val="000000"/>
                </a:solidFill>
                <a:latin typeface="Trebuchet MS"/>
                <a:cs typeface="Trebuchet MS"/>
              </a:rPr>
              <a:t>presence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40" dirty="0">
                <a:solidFill>
                  <a:srgbClr val="000000"/>
                </a:solidFill>
                <a:latin typeface="Trebuchet MS"/>
                <a:cs typeface="Trebuchet MS"/>
              </a:rPr>
              <a:t>of</a:t>
            </a:r>
            <a:r>
              <a:rPr sz="1700" i="1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05" dirty="0">
                <a:solidFill>
                  <a:srgbClr val="000000"/>
                </a:solidFill>
                <a:latin typeface="Trebuchet MS"/>
                <a:cs typeface="Trebuchet MS"/>
              </a:rPr>
              <a:t>well-</a:t>
            </a:r>
            <a:r>
              <a:rPr sz="1700" i="1" spc="-110" dirty="0">
                <a:solidFill>
                  <a:srgbClr val="000000"/>
                </a:solidFill>
                <a:latin typeface="Trebuchet MS"/>
                <a:cs typeface="Trebuchet MS"/>
              </a:rPr>
              <a:t>being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30" dirty="0">
                <a:solidFill>
                  <a:srgbClr val="000000"/>
                </a:solidFill>
                <a:latin typeface="Trebuchet MS"/>
                <a:cs typeface="Trebuchet MS"/>
              </a:rPr>
              <a:t>is</a:t>
            </a:r>
            <a:r>
              <a:rPr sz="1700" i="1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10" dirty="0">
                <a:solidFill>
                  <a:srgbClr val="000000"/>
                </a:solidFill>
                <a:latin typeface="Trebuchet MS"/>
                <a:cs typeface="Trebuchet MS"/>
              </a:rPr>
              <a:t>not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40" dirty="0">
                <a:solidFill>
                  <a:srgbClr val="000000"/>
                </a:solidFill>
                <a:latin typeface="Trebuchet MS"/>
                <a:cs typeface="Trebuchet MS"/>
              </a:rPr>
              <a:t>merely</a:t>
            </a:r>
            <a:r>
              <a:rPr sz="1700" i="1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14" dirty="0">
                <a:solidFill>
                  <a:srgbClr val="000000"/>
                </a:solidFill>
                <a:latin typeface="Trebuchet MS"/>
                <a:cs typeface="Trebuchet MS"/>
              </a:rPr>
              <a:t>the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20" dirty="0">
                <a:solidFill>
                  <a:srgbClr val="000000"/>
                </a:solidFill>
                <a:latin typeface="Trebuchet MS"/>
                <a:cs typeface="Trebuchet MS"/>
              </a:rPr>
              <a:t>same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35" dirty="0">
                <a:solidFill>
                  <a:srgbClr val="000000"/>
                </a:solidFill>
                <a:latin typeface="Trebuchet MS"/>
                <a:cs typeface="Trebuchet MS"/>
              </a:rPr>
              <a:t>as</a:t>
            </a:r>
            <a:r>
              <a:rPr sz="1700" i="1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14" dirty="0">
                <a:solidFill>
                  <a:srgbClr val="000000"/>
                </a:solidFill>
                <a:latin typeface="Trebuchet MS"/>
                <a:cs typeface="Trebuchet MS"/>
              </a:rPr>
              <a:t>the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20" dirty="0">
                <a:solidFill>
                  <a:srgbClr val="000000"/>
                </a:solidFill>
                <a:latin typeface="Trebuchet MS"/>
                <a:cs typeface="Trebuchet MS"/>
              </a:rPr>
              <a:t>absence</a:t>
            </a:r>
            <a:r>
              <a:rPr sz="1700" i="1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40" dirty="0">
                <a:solidFill>
                  <a:srgbClr val="000000"/>
                </a:solidFill>
                <a:latin typeface="Trebuchet MS"/>
                <a:cs typeface="Trebuchet MS"/>
              </a:rPr>
              <a:t>of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40" dirty="0">
                <a:solidFill>
                  <a:srgbClr val="000000"/>
                </a:solidFill>
                <a:latin typeface="Trebuchet MS"/>
                <a:cs typeface="Trebuchet MS"/>
              </a:rPr>
              <a:t>a</a:t>
            </a:r>
            <a:r>
              <a:rPr sz="1700" i="1" spc="-15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25" dirty="0">
                <a:solidFill>
                  <a:srgbClr val="000000"/>
                </a:solidFill>
                <a:latin typeface="Trebuchet MS"/>
                <a:cs typeface="Trebuchet MS"/>
              </a:rPr>
              <a:t>mental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55" dirty="0">
                <a:solidFill>
                  <a:srgbClr val="000000"/>
                </a:solidFill>
                <a:latin typeface="Trebuchet MS"/>
                <a:cs typeface="Trebuchet MS"/>
              </a:rPr>
              <a:t>illness… </a:t>
            </a:r>
            <a:r>
              <a:rPr sz="1700" i="1" spc="-140" dirty="0">
                <a:solidFill>
                  <a:srgbClr val="000000"/>
                </a:solidFill>
                <a:latin typeface="Trebuchet MS"/>
                <a:cs typeface="Trebuchet MS"/>
              </a:rPr>
              <a:t>These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60" dirty="0">
                <a:solidFill>
                  <a:srgbClr val="000000"/>
                </a:solidFill>
                <a:latin typeface="Trebuchet MS"/>
                <a:cs typeface="Trebuchet MS"/>
              </a:rPr>
              <a:t>are</a:t>
            </a:r>
            <a:r>
              <a:rPr sz="1700" i="1" spc="-1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20" dirty="0">
                <a:solidFill>
                  <a:srgbClr val="000000"/>
                </a:solidFill>
                <a:latin typeface="Trebuchet MS"/>
                <a:cs typeface="Trebuchet MS"/>
              </a:rPr>
              <a:t>two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60" dirty="0">
                <a:solidFill>
                  <a:srgbClr val="000000"/>
                </a:solidFill>
                <a:latin typeface="Trebuchet MS"/>
                <a:cs typeface="Trebuchet MS"/>
              </a:rPr>
              <a:t>related,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25" dirty="0">
                <a:solidFill>
                  <a:srgbClr val="000000"/>
                </a:solidFill>
                <a:latin typeface="Trebuchet MS"/>
                <a:cs typeface="Trebuchet MS"/>
              </a:rPr>
              <a:t>orthogonal,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00" dirty="0">
                <a:solidFill>
                  <a:srgbClr val="000000"/>
                </a:solidFill>
                <a:latin typeface="Trebuchet MS"/>
                <a:cs typeface="Trebuchet MS"/>
              </a:rPr>
              <a:t>but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10" dirty="0">
                <a:solidFill>
                  <a:srgbClr val="000000"/>
                </a:solidFill>
                <a:latin typeface="Trebuchet MS"/>
                <a:cs typeface="Trebuchet MS"/>
              </a:rPr>
              <a:t>not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25" dirty="0">
                <a:solidFill>
                  <a:srgbClr val="000000"/>
                </a:solidFill>
                <a:latin typeface="Trebuchet MS"/>
                <a:cs typeface="Trebuchet MS"/>
              </a:rPr>
              <a:t>identical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0" dirty="0">
                <a:solidFill>
                  <a:srgbClr val="000000"/>
                </a:solidFill>
                <a:latin typeface="Trebuchet MS"/>
                <a:cs typeface="Trebuchet MS"/>
              </a:rPr>
              <a:t>constructs.</a:t>
            </a:r>
            <a:endParaRPr sz="17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1559" y="927114"/>
            <a:ext cx="5226999" cy="3750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9487" y="923949"/>
          <a:ext cx="9126220" cy="4123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6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6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6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6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2290">
                <a:tc>
                  <a:txBody>
                    <a:bodyPr/>
                    <a:lstStyle/>
                    <a:p>
                      <a:pPr marL="25654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00" b="1" spc="114" dirty="0">
                          <a:latin typeface="Calibri"/>
                          <a:cs typeface="Calibri"/>
                        </a:rPr>
                        <a:t>Relationships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622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00" b="1" spc="165" dirty="0">
                          <a:latin typeface="Calibri"/>
                          <a:cs typeface="Calibri"/>
                        </a:rPr>
                        <a:t>Engagement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9339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00" b="1" spc="85" dirty="0">
                          <a:latin typeface="Calibri"/>
                          <a:cs typeface="Calibri"/>
                        </a:rPr>
                        <a:t>Vitality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00" b="1" spc="140" dirty="0">
                          <a:latin typeface="Calibri"/>
                          <a:cs typeface="Calibri"/>
                        </a:rPr>
                        <a:t>Accomplishment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370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00" b="1" spc="125" dirty="0">
                          <a:latin typeface="Calibri"/>
                          <a:cs typeface="Calibri"/>
                        </a:rPr>
                        <a:t>Meaning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04495" marR="396240" indent="635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100" b="1" spc="90" dirty="0">
                          <a:latin typeface="Calibri"/>
                          <a:cs typeface="Calibri"/>
                        </a:rPr>
                        <a:t>[Positive] </a:t>
                      </a:r>
                      <a:r>
                        <a:rPr sz="1100" b="1" spc="135" dirty="0">
                          <a:latin typeface="Calibri"/>
                          <a:cs typeface="Calibri"/>
                        </a:rPr>
                        <a:t>Emotions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00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6680">
                <a:tc>
                  <a:txBody>
                    <a:bodyPr/>
                    <a:lstStyle/>
                    <a:p>
                      <a:pPr marL="233679" marR="2260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15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ability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spc="95" dirty="0">
                          <a:latin typeface="Calibri"/>
                          <a:cs typeface="Calibri"/>
                        </a:rPr>
                        <a:t>love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17170" marR="209550"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(without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idealization</a:t>
                      </a:r>
                      <a:r>
                        <a:rPr sz="1200" spc="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25" dirty="0">
                          <a:latin typeface="Lucida Sans Unicode"/>
                          <a:cs typeface="Lucida Sans Unicode"/>
                        </a:rPr>
                        <a:t>or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devaluation)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34950" marR="227329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120" dirty="0">
                          <a:latin typeface="Calibri"/>
                          <a:cs typeface="Calibri"/>
                        </a:rPr>
                        <a:t>Safe </a:t>
                      </a:r>
                      <a:r>
                        <a:rPr sz="1200" b="1" spc="114" dirty="0">
                          <a:latin typeface="Calibri"/>
                          <a:cs typeface="Calibri"/>
                        </a:rPr>
                        <a:t>relationships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(secure </a:t>
                      </a:r>
                      <a:r>
                        <a:rPr sz="1200" spc="40" dirty="0">
                          <a:latin typeface="Lucida Sans Unicode"/>
                          <a:cs typeface="Lucida Sans Unicode"/>
                        </a:rPr>
                        <a:t>attachment)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93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679" marR="2260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15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ability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spc="135" dirty="0">
                          <a:latin typeface="Calibri"/>
                          <a:cs typeface="Calibri"/>
                        </a:rPr>
                        <a:t>work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00965" marR="9334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(to create</a:t>
                      </a:r>
                      <a:r>
                        <a:rPr sz="1200" spc="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65" dirty="0">
                          <a:latin typeface="Lucida Sans Unicode"/>
                          <a:cs typeface="Lucida Sans Unicode"/>
                        </a:rPr>
                        <a:t>what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25" dirty="0">
                          <a:latin typeface="Lucida Sans Unicode"/>
                          <a:cs typeface="Lucida Sans Unicode"/>
                        </a:rPr>
                        <a:t>is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valuable</a:t>
                      </a:r>
                      <a:r>
                        <a:rPr sz="1200" spc="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200" spc="5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50" dirty="0">
                          <a:latin typeface="Lucida Sans Unicode"/>
                          <a:cs typeface="Lucida Sans Unicode"/>
                        </a:rPr>
                        <a:t>a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person,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family, society)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93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679" marR="2260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15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ability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spc="110" dirty="0">
                          <a:latin typeface="Calibri"/>
                          <a:cs typeface="Calibri"/>
                        </a:rPr>
                        <a:t>play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00330" marR="9271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Lucida Sans Unicode"/>
                          <a:cs typeface="Lucida Sans Unicode"/>
                        </a:rPr>
                        <a:t>(dance,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sing,</a:t>
                      </a:r>
                      <a:r>
                        <a:rPr sz="1200" spc="-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20" dirty="0">
                          <a:latin typeface="Lucida Sans Unicode"/>
                          <a:cs typeface="Lucida Sans Unicode"/>
                        </a:rPr>
                        <a:t>play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sports)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5250" marR="8826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110" dirty="0">
                          <a:latin typeface="Calibri"/>
                          <a:cs typeface="Calibri"/>
                        </a:rPr>
                        <a:t>Ability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65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40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feel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0" dirty="0">
                          <a:latin typeface="Calibri"/>
                          <a:cs typeface="Calibri"/>
                        </a:rPr>
                        <a:t>alive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8585" marR="100965" indent="-635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150" dirty="0">
                          <a:latin typeface="Calibri"/>
                          <a:cs typeface="Calibri"/>
                        </a:rPr>
                        <a:t>Autonomy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(ability</a:t>
                      </a:r>
                      <a:r>
                        <a:rPr sz="1200" spc="-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200" spc="-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choose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our</a:t>
                      </a:r>
                      <a:r>
                        <a:rPr sz="1200" spc="-1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path)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24460" marR="116839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165" dirty="0">
                          <a:latin typeface="Calibri"/>
                          <a:cs typeface="Calibri"/>
                        </a:rPr>
                        <a:t>Acceptance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of </a:t>
                      </a:r>
                      <a:r>
                        <a:rPr sz="1200" b="1" spc="165" dirty="0">
                          <a:latin typeface="Calibri"/>
                          <a:cs typeface="Calibri"/>
                        </a:rPr>
                        <a:t>what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55" dirty="0">
                          <a:latin typeface="Calibri"/>
                          <a:cs typeface="Calibri"/>
                        </a:rPr>
                        <a:t>cannot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40" dirty="0">
                          <a:latin typeface="Calibri"/>
                          <a:cs typeface="Calibri"/>
                        </a:rPr>
                        <a:t>be </a:t>
                      </a:r>
                      <a:r>
                        <a:rPr sz="1200" b="1" spc="175" dirty="0">
                          <a:latin typeface="Calibri"/>
                          <a:cs typeface="Calibri"/>
                        </a:rPr>
                        <a:t>changed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93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7020" marR="27940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18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55" dirty="0">
                          <a:latin typeface="Calibri"/>
                          <a:cs typeface="Calibri"/>
                        </a:rPr>
                        <a:t>system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200" b="1" spc="125" dirty="0">
                          <a:latin typeface="Calibri"/>
                          <a:cs typeface="Calibri"/>
                        </a:rPr>
                        <a:t>values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orientation (morals, organizing principles)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91440" marR="8382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160" dirty="0">
                          <a:latin typeface="Calibri"/>
                          <a:cs typeface="Calibri"/>
                        </a:rPr>
                        <a:t>Balance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10" dirty="0">
                          <a:latin typeface="Calibri"/>
                          <a:cs typeface="Calibri"/>
                        </a:rPr>
                        <a:t>self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200" b="1" spc="135" dirty="0">
                          <a:latin typeface="Calibri"/>
                          <a:cs typeface="Calibri"/>
                        </a:rPr>
                        <a:t>environment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(healthy selﬁshness)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93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679" marR="2260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15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ability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spc="150" dirty="0">
                          <a:latin typeface="Calibri"/>
                          <a:cs typeface="Calibri"/>
                        </a:rPr>
                        <a:t>adapt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40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200" b="1" spc="125" dirty="0">
                          <a:latin typeface="Calibri"/>
                          <a:cs typeface="Calibri"/>
                        </a:rPr>
                        <a:t>recover</a:t>
                      </a:r>
                      <a:r>
                        <a:rPr sz="120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25" dirty="0">
                          <a:latin typeface="Calibri"/>
                          <a:cs typeface="Calibri"/>
                        </a:rPr>
                        <a:t>from </a:t>
                      </a:r>
                      <a:r>
                        <a:rPr sz="1200" b="1" spc="130" dirty="0">
                          <a:latin typeface="Calibri"/>
                          <a:cs typeface="Calibri"/>
                        </a:rPr>
                        <a:t>stress</a:t>
                      </a:r>
                      <a:r>
                        <a:rPr sz="120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0" dirty="0">
                          <a:latin typeface="Lucida Sans Unicode"/>
                          <a:cs typeface="Lucida Sans Unicode"/>
                        </a:rPr>
                        <a:t>(ego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strength)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109220" marR="1022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110" dirty="0">
                          <a:latin typeface="Calibri"/>
                          <a:cs typeface="Calibri"/>
                        </a:rPr>
                        <a:t>Ability</a:t>
                      </a:r>
                      <a:r>
                        <a:rPr sz="12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to </a:t>
                      </a:r>
                      <a:r>
                        <a:rPr sz="1200" b="1" spc="150" dirty="0">
                          <a:latin typeface="Calibri"/>
                          <a:cs typeface="Calibri"/>
                        </a:rPr>
                        <a:t>endure</a:t>
                      </a:r>
                      <a:r>
                        <a:rPr sz="12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4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2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20" dirty="0">
                          <a:latin typeface="Calibri"/>
                          <a:cs typeface="Calibri"/>
                        </a:rPr>
                        <a:t>heat </a:t>
                      </a:r>
                      <a:r>
                        <a:rPr sz="1200" b="1" spc="1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40" dirty="0">
                          <a:latin typeface="Calibri"/>
                          <a:cs typeface="Calibri"/>
                        </a:rPr>
                        <a:t>emotions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(feeling</a:t>
                      </a:r>
                      <a:r>
                        <a:rPr sz="1200" spc="6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20" dirty="0">
                          <a:latin typeface="Lucida Sans Unicode"/>
                          <a:cs typeface="Lucida Sans Unicode"/>
                        </a:rPr>
                        <a:t>while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engaging thoughts)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93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19">
                <a:tc gridSpan="6">
                  <a:txBody>
                    <a:bodyPr/>
                    <a:lstStyle/>
                    <a:p>
                      <a:pPr marL="478790" marR="47117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b="1" spc="145" dirty="0">
                          <a:latin typeface="Calibri"/>
                          <a:cs typeface="Calibri"/>
                        </a:rPr>
                        <a:t>Coherent</a:t>
                      </a:r>
                      <a:r>
                        <a:rPr sz="120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self-</a:t>
                      </a:r>
                      <a:r>
                        <a:rPr sz="1200" b="1" spc="160" dirty="0">
                          <a:latin typeface="Calibri"/>
                          <a:cs typeface="Calibri"/>
                        </a:rPr>
                        <a:t>concept</a:t>
                      </a:r>
                      <a:r>
                        <a:rPr sz="12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(integration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all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sides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of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the</a:t>
                      </a:r>
                      <a:r>
                        <a:rPr sz="1200" spc="-4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self)</a:t>
                      </a:r>
                      <a:r>
                        <a:rPr sz="1200" spc="-4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|</a:t>
                      </a:r>
                      <a:r>
                        <a:rPr sz="1200" spc="29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b="1" spc="125" dirty="0">
                          <a:latin typeface="Calibri"/>
                          <a:cs typeface="Calibri"/>
                        </a:rPr>
                        <a:t>Realistic</a:t>
                      </a:r>
                      <a:r>
                        <a:rPr sz="12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6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2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10" dirty="0">
                          <a:latin typeface="Calibri"/>
                          <a:cs typeface="Calibri"/>
                        </a:rPr>
                        <a:t>reliable</a:t>
                      </a:r>
                      <a:r>
                        <a:rPr sz="12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5" dirty="0">
                          <a:latin typeface="Calibri"/>
                          <a:cs typeface="Calibri"/>
                        </a:rPr>
                        <a:t>self-</a:t>
                      </a:r>
                      <a:r>
                        <a:rPr sz="1200" b="1" spc="160" dirty="0">
                          <a:latin typeface="Calibri"/>
                          <a:cs typeface="Calibri"/>
                        </a:rPr>
                        <a:t>assessment</a:t>
                      </a:r>
                      <a:r>
                        <a:rPr sz="1200" b="1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(stable </a:t>
                      </a:r>
                      <a:r>
                        <a:rPr sz="1200" spc="-65" dirty="0">
                          <a:latin typeface="Lucida Sans Unicode"/>
                          <a:cs typeface="Lucida Sans Unicode"/>
                        </a:rPr>
                        <a:t>self-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esteem)</a:t>
                      </a:r>
                      <a:r>
                        <a:rPr sz="1200" spc="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5" dirty="0">
                          <a:latin typeface="Lucida Sans Unicode"/>
                          <a:cs typeface="Lucida Sans Unicode"/>
                        </a:rPr>
                        <a:t>|</a:t>
                      </a:r>
                      <a:r>
                        <a:rPr sz="12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b="1" spc="145" dirty="0">
                          <a:latin typeface="Calibri"/>
                          <a:cs typeface="Calibri"/>
                        </a:rPr>
                        <a:t>Reﬂective</a:t>
                      </a:r>
                      <a:r>
                        <a:rPr sz="1200" b="1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45" dirty="0">
                          <a:latin typeface="Calibri"/>
                          <a:cs typeface="Calibri"/>
                        </a:rPr>
                        <a:t>capacity</a:t>
                      </a:r>
                      <a:r>
                        <a:rPr sz="1200" b="1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(ability</a:t>
                      </a:r>
                      <a:r>
                        <a:rPr sz="12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200" spc="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remain</a:t>
                      </a:r>
                      <a:r>
                        <a:rPr sz="12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30" dirty="0">
                          <a:latin typeface="Lucida Sans Unicode"/>
                          <a:cs typeface="Lucida Sans Unicode"/>
                        </a:rPr>
                        <a:t>ego-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dystonic)</a:t>
                      </a:r>
                      <a:r>
                        <a:rPr sz="12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0" dirty="0">
                          <a:latin typeface="Lucida Sans Unicode"/>
                          <a:cs typeface="Lucida Sans Unicode"/>
                        </a:rPr>
                        <a:t>|</a:t>
                      </a:r>
                      <a:r>
                        <a:rPr sz="1200" spc="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b="1" spc="120" dirty="0">
                          <a:latin typeface="Calibri"/>
                          <a:cs typeface="Calibri"/>
                        </a:rPr>
                        <a:t>Mentalization</a:t>
                      </a:r>
                      <a:r>
                        <a:rPr sz="1200" b="1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(seeing</a:t>
                      </a:r>
                      <a:r>
                        <a:rPr sz="12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others</a:t>
                      </a:r>
                      <a:r>
                        <a:rPr sz="1200" spc="2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dirty="0">
                          <a:latin typeface="Lucida Sans Unicode"/>
                          <a:cs typeface="Lucida Sans Unicode"/>
                        </a:rPr>
                        <a:t>as</a:t>
                      </a:r>
                      <a:r>
                        <a:rPr sz="1200" spc="20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spc="-10" dirty="0">
                          <a:latin typeface="Lucida Sans Unicode"/>
                          <a:cs typeface="Lucida Sans Unicode"/>
                        </a:rPr>
                        <a:t>other)</a:t>
                      </a:r>
                      <a:endParaRPr sz="1200">
                        <a:latin typeface="Lucida Sans Unicode"/>
                        <a:cs typeface="Lucida Sans Unicode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spc="-105" dirty="0">
                          <a:latin typeface="Lucida Sans Unicode"/>
                          <a:cs typeface="Lucida Sans Unicode"/>
                        </a:rPr>
                        <a:t>|</a:t>
                      </a:r>
                      <a:r>
                        <a:rPr sz="1200" spc="-55" dirty="0"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200" b="1" spc="155" dirty="0">
                          <a:latin typeface="Calibri"/>
                          <a:cs typeface="Calibri"/>
                        </a:rPr>
                        <a:t>wide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10" dirty="0">
                          <a:latin typeface="Calibri"/>
                          <a:cs typeface="Calibri"/>
                        </a:rPr>
                        <a:t>variety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1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25" dirty="0">
                          <a:latin typeface="Calibri"/>
                          <a:cs typeface="Calibri"/>
                        </a:rPr>
                        <a:t>protective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75" dirty="0">
                          <a:latin typeface="Calibri"/>
                          <a:cs typeface="Calibri"/>
                        </a:rPr>
                        <a:t>mechanisms</a:t>
                      </a:r>
                      <a:r>
                        <a:rPr sz="1200" b="1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200" b="1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00" dirty="0">
                          <a:latin typeface="Calibri"/>
                          <a:cs typeface="Calibri"/>
                        </a:rPr>
                        <a:t>ﬂexibility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67335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b="1" spc="-90" dirty="0">
                          <a:latin typeface="Tahoma"/>
                          <a:cs typeface="Tahoma"/>
                        </a:rPr>
                        <a:t>Jordyn</a:t>
                      </a:r>
                      <a:r>
                        <a:rPr sz="1400" b="1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100" dirty="0">
                          <a:latin typeface="Tahoma"/>
                          <a:cs typeface="Tahoma"/>
                        </a:rPr>
                        <a:t>Feingold,</a:t>
                      </a:r>
                      <a:r>
                        <a:rPr sz="1400" b="1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dirty="0">
                          <a:latin typeface="Tahoma"/>
                          <a:cs typeface="Tahoma"/>
                        </a:rPr>
                        <a:t>MD</a:t>
                      </a:r>
                      <a:r>
                        <a:rPr sz="1400" b="1" spc="19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204" dirty="0">
                          <a:latin typeface="Tahoma"/>
                          <a:cs typeface="Tahoma"/>
                        </a:rPr>
                        <a:t>©</a:t>
                      </a:r>
                      <a:r>
                        <a:rPr sz="1400" b="1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80" dirty="0">
                          <a:latin typeface="Tahoma"/>
                          <a:cs typeface="Tahoma"/>
                        </a:rPr>
                        <a:t>Copyright</a:t>
                      </a:r>
                      <a:r>
                        <a:rPr sz="1400" b="1" spc="-10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-20" dirty="0">
                          <a:latin typeface="Tahoma"/>
                          <a:cs typeface="Tahoma"/>
                        </a:rPr>
                        <a:t>2023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793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025" y="156614"/>
            <a:ext cx="7404734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20"/>
              </a:lnSpc>
              <a:spcBef>
                <a:spcPts val="100"/>
              </a:spcBef>
            </a:pPr>
            <a:r>
              <a:rPr sz="1700" i="1" spc="-70" dirty="0">
                <a:solidFill>
                  <a:srgbClr val="000000"/>
                </a:solidFill>
                <a:latin typeface="Trebuchet MS"/>
                <a:cs typeface="Trebuchet MS"/>
              </a:rPr>
              <a:t>So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10" dirty="0">
                <a:solidFill>
                  <a:srgbClr val="000000"/>
                </a:solidFill>
                <a:latin typeface="Trebuchet MS"/>
                <a:cs typeface="Trebuchet MS"/>
              </a:rPr>
              <a:t>what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30" dirty="0">
                <a:solidFill>
                  <a:srgbClr val="000000"/>
                </a:solidFill>
                <a:latin typeface="Trebuchet MS"/>
                <a:cs typeface="Trebuchet MS"/>
              </a:rPr>
              <a:t>is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65" dirty="0">
                <a:solidFill>
                  <a:srgbClr val="000000"/>
                </a:solidFill>
                <a:latin typeface="Trebuchet MS"/>
                <a:cs typeface="Trebuchet MS"/>
              </a:rPr>
              <a:t>“mental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60" dirty="0">
                <a:solidFill>
                  <a:srgbClr val="000000"/>
                </a:solidFill>
                <a:latin typeface="Trebuchet MS"/>
                <a:cs typeface="Trebuchet MS"/>
              </a:rPr>
              <a:t>health”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40" dirty="0">
                <a:solidFill>
                  <a:srgbClr val="000000"/>
                </a:solidFill>
                <a:latin typeface="Trebuchet MS"/>
                <a:cs typeface="Trebuchet MS"/>
              </a:rPr>
              <a:t>or </a:t>
            </a:r>
            <a:r>
              <a:rPr sz="1700" i="1" spc="-135" dirty="0">
                <a:solidFill>
                  <a:srgbClr val="000000"/>
                </a:solidFill>
                <a:latin typeface="Trebuchet MS"/>
                <a:cs typeface="Trebuchet MS"/>
              </a:rPr>
              <a:t>positive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65" dirty="0">
                <a:solidFill>
                  <a:srgbClr val="000000"/>
                </a:solidFill>
                <a:latin typeface="Trebuchet MS"/>
                <a:cs typeface="Trebuchet MS"/>
              </a:rPr>
              <a:t>“mental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60" dirty="0">
                <a:solidFill>
                  <a:srgbClr val="000000"/>
                </a:solidFill>
                <a:latin typeface="Trebuchet MS"/>
                <a:cs typeface="Trebuchet MS"/>
              </a:rPr>
              <a:t>health”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0" dirty="0">
                <a:solidFill>
                  <a:srgbClr val="000000"/>
                </a:solidFill>
                <a:latin typeface="Trebuchet MS"/>
                <a:cs typeface="Trebuchet MS"/>
              </a:rPr>
              <a:t>anyway?</a:t>
            </a:r>
            <a:endParaRPr sz="1700">
              <a:latin typeface="Trebuchet MS"/>
              <a:cs typeface="Trebuchet MS"/>
            </a:endParaRPr>
          </a:p>
          <a:p>
            <a:pPr marL="1287145">
              <a:lnSpc>
                <a:spcPts val="2740"/>
              </a:lnSpc>
            </a:pPr>
            <a:r>
              <a:rPr sz="2300" i="1" spc="-55" dirty="0">
                <a:solidFill>
                  <a:srgbClr val="000000"/>
                </a:solidFill>
                <a:latin typeface="Trebuchet MS"/>
                <a:cs typeface="Trebuchet MS"/>
              </a:rPr>
              <a:t>REVAMP</a:t>
            </a:r>
            <a:r>
              <a:rPr sz="2300" i="1" spc="-22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300" i="1" spc="-100" dirty="0">
                <a:solidFill>
                  <a:srgbClr val="000000"/>
                </a:solidFill>
                <a:latin typeface="Trebuchet MS"/>
                <a:cs typeface="Trebuchet MS"/>
              </a:rPr>
              <a:t>Model</a:t>
            </a:r>
            <a:r>
              <a:rPr sz="2300" i="1" spc="-2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300" i="1" spc="-180" dirty="0">
                <a:solidFill>
                  <a:srgbClr val="000000"/>
                </a:solidFill>
                <a:latin typeface="Trebuchet MS"/>
                <a:cs typeface="Trebuchet MS"/>
              </a:rPr>
              <a:t>x</a:t>
            </a:r>
            <a:r>
              <a:rPr sz="2300" i="1" spc="-2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300" i="1" spc="-100" dirty="0">
                <a:solidFill>
                  <a:srgbClr val="000000"/>
                </a:solidFill>
                <a:latin typeface="Trebuchet MS"/>
                <a:cs typeface="Trebuchet MS"/>
              </a:rPr>
              <a:t>Nancy</a:t>
            </a:r>
            <a:r>
              <a:rPr sz="2300" i="1" spc="-2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300" i="1" spc="-130" dirty="0">
                <a:solidFill>
                  <a:srgbClr val="000000"/>
                </a:solidFill>
                <a:latin typeface="Trebuchet MS"/>
                <a:cs typeface="Trebuchet MS"/>
              </a:rPr>
              <a:t>McWilliams’</a:t>
            </a:r>
            <a:r>
              <a:rPr sz="2300" i="1" spc="-22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300" i="1" spc="-35" dirty="0">
                <a:solidFill>
                  <a:srgbClr val="000000"/>
                </a:solidFill>
                <a:latin typeface="Trebuchet MS"/>
                <a:cs typeface="Trebuchet MS"/>
              </a:rPr>
              <a:t>16</a:t>
            </a:r>
            <a:r>
              <a:rPr sz="2300" i="1" spc="-21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2300" i="1" spc="-114" dirty="0">
                <a:solidFill>
                  <a:srgbClr val="000000"/>
                </a:solidFill>
                <a:latin typeface="Trebuchet MS"/>
                <a:cs typeface="Trebuchet MS"/>
              </a:rPr>
              <a:t>Elements</a:t>
            </a:r>
            <a:endParaRPr sz="23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8458" rIns="0" bIns="0" rtlCol="0">
            <a:spAutoFit/>
          </a:bodyPr>
          <a:lstStyle/>
          <a:p>
            <a:pPr marL="165100">
              <a:lnSpc>
                <a:spcPts val="4125"/>
              </a:lnSpc>
              <a:spcBef>
                <a:spcPts val="100"/>
              </a:spcBef>
            </a:pPr>
            <a:r>
              <a:rPr sz="3500" spc="500" dirty="0"/>
              <a:t>RELATIONSHIPS</a:t>
            </a:r>
            <a:endParaRPr sz="3500"/>
          </a:p>
          <a:p>
            <a:pPr marL="165100">
              <a:lnSpc>
                <a:spcPts val="1845"/>
              </a:lnSpc>
            </a:pPr>
            <a:r>
              <a:rPr sz="1600" spc="-495" dirty="0"/>
              <a:t>→</a:t>
            </a:r>
            <a:r>
              <a:rPr sz="1600" spc="105" dirty="0"/>
              <a:t> </a:t>
            </a:r>
            <a:r>
              <a:rPr sz="1600" i="1" spc="220" dirty="0">
                <a:latin typeface="Calibri"/>
                <a:cs typeface="Calibri"/>
              </a:rPr>
              <a:t>The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spc="185" dirty="0">
                <a:latin typeface="Calibri"/>
                <a:cs typeface="Calibri"/>
              </a:rPr>
              <a:t>single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spc="229" dirty="0">
                <a:latin typeface="Calibri"/>
                <a:cs typeface="Calibri"/>
              </a:rPr>
              <a:t>most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spc="200" dirty="0">
                <a:latin typeface="Calibri"/>
                <a:cs typeface="Calibri"/>
              </a:rPr>
              <a:t>important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spc="204" dirty="0">
                <a:latin typeface="Calibri"/>
                <a:cs typeface="Calibri"/>
              </a:rPr>
              <a:t>source</a:t>
            </a:r>
            <a:r>
              <a:rPr sz="1600" i="1" spc="105" dirty="0">
                <a:latin typeface="Calibri"/>
                <a:cs typeface="Calibri"/>
              </a:rPr>
              <a:t> </a:t>
            </a:r>
            <a:r>
              <a:rPr sz="1600" i="1" spc="155" dirty="0">
                <a:latin typeface="Calibri"/>
                <a:cs typeface="Calibri"/>
              </a:rPr>
              <a:t>of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spc="120" dirty="0">
                <a:latin typeface="Calibri"/>
                <a:cs typeface="Calibri"/>
              </a:rPr>
              <a:t>life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spc="185" dirty="0">
                <a:latin typeface="Calibri"/>
                <a:cs typeface="Calibri"/>
              </a:rPr>
              <a:t>satisfaction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&amp;</a:t>
            </a:r>
            <a:r>
              <a:rPr sz="1600" i="1" spc="110" dirty="0">
                <a:latin typeface="Calibri"/>
                <a:cs typeface="Calibri"/>
              </a:rPr>
              <a:t> </a:t>
            </a:r>
            <a:r>
              <a:rPr sz="1600" i="1" spc="200" dirty="0">
                <a:latin typeface="Calibri"/>
                <a:cs typeface="Calibri"/>
              </a:rPr>
              <a:t>emotional</a:t>
            </a:r>
            <a:r>
              <a:rPr sz="1600" i="1" spc="105" dirty="0">
                <a:latin typeface="Calibri"/>
                <a:cs typeface="Calibri"/>
              </a:rPr>
              <a:t> </a:t>
            </a:r>
            <a:r>
              <a:rPr sz="1600" i="1" spc="165" dirty="0">
                <a:latin typeface="Calibri"/>
                <a:cs typeface="Calibri"/>
              </a:rPr>
              <a:t>well-</a:t>
            </a:r>
            <a:r>
              <a:rPr sz="1600" i="1" spc="195" dirty="0">
                <a:latin typeface="Calibri"/>
                <a:cs typeface="Calibri"/>
              </a:rPr>
              <a:t>being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425" y="2037906"/>
            <a:ext cx="6791959" cy="170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235" dirty="0">
                <a:solidFill>
                  <a:srgbClr val="FFFFFF"/>
                </a:solidFill>
                <a:latin typeface="Calibri"/>
                <a:cs typeface="Calibri"/>
              </a:rPr>
              <a:t>Close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04" dirty="0">
                <a:solidFill>
                  <a:srgbClr val="FFFFFF"/>
                </a:solidFill>
                <a:latin typeface="Calibri"/>
                <a:cs typeface="Calibri"/>
              </a:rPr>
              <a:t>interpersonal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90" dirty="0">
                <a:solidFill>
                  <a:srgbClr val="FFFFFF"/>
                </a:solidFill>
                <a:latin typeface="Calibri"/>
                <a:cs typeface="Calibri"/>
              </a:rPr>
              <a:t>relationships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256900"/>
              </a:lnSpc>
            </a:pPr>
            <a:r>
              <a:rPr sz="1800" b="1" i="1" spc="245" dirty="0">
                <a:solidFill>
                  <a:srgbClr val="FFFFFF"/>
                </a:solidFill>
                <a:latin typeface="Calibri"/>
                <a:cs typeface="Calibri"/>
              </a:rPr>
              <a:t>Workplace</a:t>
            </a:r>
            <a:r>
              <a:rPr sz="1800" b="1" i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00" dirty="0">
                <a:solidFill>
                  <a:srgbClr val="FFFFFF"/>
                </a:solidFill>
                <a:latin typeface="Calibri"/>
                <a:cs typeface="Calibri"/>
              </a:rPr>
              <a:t>relationships</a:t>
            </a:r>
            <a:r>
              <a:rPr sz="18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00" dirty="0">
                <a:solidFill>
                  <a:srgbClr val="FFFFFF"/>
                </a:solidFill>
                <a:latin typeface="Calibri"/>
                <a:cs typeface="Calibri"/>
              </a:rPr>
              <a:t>(colleagues,</a:t>
            </a:r>
            <a:r>
              <a:rPr sz="18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95" dirty="0">
                <a:solidFill>
                  <a:srgbClr val="FFFFFF"/>
                </a:solidFill>
                <a:latin typeface="Calibri"/>
                <a:cs typeface="Calibri"/>
              </a:rPr>
              <a:t>peers,</a:t>
            </a:r>
            <a:r>
              <a:rPr sz="1800" b="1" i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95" dirty="0">
                <a:solidFill>
                  <a:srgbClr val="FFFFFF"/>
                </a:solidFill>
                <a:latin typeface="Calibri"/>
                <a:cs typeface="Calibri"/>
              </a:rPr>
              <a:t>supervisors) </a:t>
            </a:r>
            <a:r>
              <a:rPr sz="1800" b="1" i="1" spc="215" dirty="0">
                <a:solidFill>
                  <a:srgbClr val="FFFFFF"/>
                </a:solidFill>
                <a:latin typeface="Calibri"/>
                <a:cs typeface="Calibri"/>
              </a:rPr>
              <a:t>Relationship</a:t>
            </a:r>
            <a:r>
              <a:rPr sz="18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1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8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8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75" dirty="0">
                <a:solidFill>
                  <a:srgbClr val="FFFFFF"/>
                </a:solidFill>
                <a:latin typeface="Calibri"/>
                <a:cs typeface="Calibri"/>
              </a:rPr>
              <a:t>self</a:t>
            </a:r>
            <a:r>
              <a:rPr sz="1800" b="1" i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45" dirty="0">
                <a:solidFill>
                  <a:srgbClr val="FFFFFF"/>
                </a:solidFill>
                <a:latin typeface="Calibri"/>
                <a:cs typeface="Calibri"/>
              </a:rPr>
              <a:t>(self-</a:t>
            </a:r>
            <a:r>
              <a:rPr sz="1800" b="1" i="1" spc="235" dirty="0">
                <a:solidFill>
                  <a:srgbClr val="FFFFFF"/>
                </a:solidFill>
                <a:latin typeface="Calibri"/>
                <a:cs typeface="Calibri"/>
              </a:rPr>
              <a:t>compassion)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9065" y="4864413"/>
            <a:ext cx="3112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30" dirty="0">
                <a:latin typeface="Tahoma"/>
                <a:cs typeface="Tahoma"/>
              </a:rPr>
              <a:t>2023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660552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241562"/>
              <a:ext cx="2882327" cy="29019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43150" y="4814637"/>
            <a:ext cx="18395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latin typeface="Tahoma"/>
                <a:cs typeface="Tahoma"/>
              </a:rPr>
              <a:t>~Christopher</a:t>
            </a:r>
            <a:r>
              <a:rPr sz="1400" b="1" spc="-35" dirty="0">
                <a:latin typeface="Tahoma"/>
                <a:cs typeface="Tahoma"/>
              </a:rPr>
              <a:t> </a:t>
            </a:r>
            <a:r>
              <a:rPr sz="1400" b="1" spc="-70" dirty="0">
                <a:latin typeface="Tahoma"/>
                <a:cs typeface="Tahoma"/>
              </a:rPr>
              <a:t>Peterson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8975" y="459075"/>
            <a:ext cx="58540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300" dirty="0">
                <a:latin typeface="Calibri"/>
                <a:cs typeface="Calibri"/>
              </a:rPr>
              <a:t>Positive</a:t>
            </a:r>
            <a:r>
              <a:rPr sz="2800" b="1" spc="160" dirty="0">
                <a:latin typeface="Calibri"/>
                <a:cs typeface="Calibri"/>
              </a:rPr>
              <a:t> </a:t>
            </a:r>
            <a:r>
              <a:rPr sz="2800" b="1" spc="385" dirty="0">
                <a:latin typeface="Calibri"/>
                <a:cs typeface="Calibri"/>
              </a:rPr>
              <a:t>Psychology</a:t>
            </a:r>
            <a:r>
              <a:rPr sz="2800" b="1" spc="165" dirty="0">
                <a:latin typeface="Calibri"/>
                <a:cs typeface="Calibri"/>
              </a:rPr>
              <a:t> </a:t>
            </a:r>
            <a:r>
              <a:rPr sz="2800" b="1" spc="280" dirty="0">
                <a:latin typeface="Calibri"/>
                <a:cs typeface="Calibri"/>
              </a:rPr>
              <a:t>in</a:t>
            </a:r>
            <a:r>
              <a:rPr sz="2800" b="1" spc="165" dirty="0">
                <a:latin typeface="Calibri"/>
                <a:cs typeface="Calibri"/>
              </a:rPr>
              <a:t> </a:t>
            </a:r>
            <a:r>
              <a:rPr sz="2800" b="1" spc="225" dirty="0">
                <a:latin typeface="Calibri"/>
                <a:cs typeface="Calibri"/>
              </a:rPr>
              <a:t>3</a:t>
            </a:r>
            <a:r>
              <a:rPr sz="2800" b="1" spc="165" dirty="0">
                <a:latin typeface="Calibri"/>
                <a:cs typeface="Calibri"/>
              </a:rPr>
              <a:t> </a:t>
            </a:r>
            <a:r>
              <a:rPr sz="2800" b="1" spc="275" dirty="0">
                <a:latin typeface="Calibri"/>
                <a:cs typeface="Calibri"/>
              </a:rPr>
              <a:t>words: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593" y="1561943"/>
            <a:ext cx="584136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spc="430" dirty="0">
                <a:solidFill>
                  <a:srgbClr val="FFCC66"/>
                </a:solidFill>
                <a:latin typeface="Calibri"/>
                <a:cs typeface="Calibri"/>
              </a:rPr>
              <a:t>“Other</a:t>
            </a:r>
            <a:r>
              <a:rPr sz="3900" b="1" spc="235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3900" b="1" spc="480" dirty="0">
                <a:solidFill>
                  <a:srgbClr val="FFCC66"/>
                </a:solidFill>
                <a:latin typeface="Calibri"/>
                <a:cs typeface="Calibri"/>
              </a:rPr>
              <a:t>People</a:t>
            </a:r>
            <a:r>
              <a:rPr sz="3900" b="1" spc="235" dirty="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sz="3900" b="1" spc="345" dirty="0">
                <a:solidFill>
                  <a:srgbClr val="FFCC66"/>
                </a:solidFill>
                <a:latin typeface="Calibri"/>
                <a:cs typeface="Calibri"/>
              </a:rPr>
              <a:t>Matter”</a:t>
            </a:r>
            <a:endParaRPr sz="3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5425" y="1043308"/>
            <a:ext cx="5659755" cy="3234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3664">
              <a:lnSpc>
                <a:spcPct val="114599"/>
              </a:lnSpc>
              <a:spcBef>
                <a:spcPts val="100"/>
              </a:spcBef>
            </a:pP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In a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meta-analysis looking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at </a:t>
            </a:r>
            <a:r>
              <a:rPr sz="1200" spc="-105" dirty="0">
                <a:solidFill>
                  <a:srgbClr val="666666"/>
                </a:solidFill>
                <a:latin typeface="Lucida Sans Unicode"/>
                <a:cs typeface="Lucida Sans Unicode"/>
              </a:rPr>
              <a:t>148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studies of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more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than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300,000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people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worldwide,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individuals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who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had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60" dirty="0">
                <a:solidFill>
                  <a:srgbClr val="666666"/>
                </a:solidFill>
                <a:latin typeface="Calibri"/>
                <a:cs typeface="Calibri"/>
              </a:rPr>
              <a:t>ample</a:t>
            </a:r>
            <a:r>
              <a:rPr sz="12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social</a:t>
            </a:r>
            <a:r>
              <a:rPr sz="12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50" dirty="0">
                <a:solidFill>
                  <a:srgbClr val="666666"/>
                </a:solidFill>
                <a:latin typeface="Calibri"/>
                <a:cs typeface="Calibri"/>
              </a:rPr>
              <a:t>connections</a:t>
            </a:r>
            <a:r>
              <a:rPr sz="12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had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45" dirty="0">
                <a:solidFill>
                  <a:srgbClr val="666666"/>
                </a:solidFill>
                <a:latin typeface="Lucida Sans Unicode"/>
                <a:cs typeface="Lucida Sans Unicode"/>
              </a:rPr>
              <a:t>between 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50-</a:t>
            </a:r>
            <a:r>
              <a:rPr sz="1200" b="1" spc="55" dirty="0">
                <a:solidFill>
                  <a:srgbClr val="666666"/>
                </a:solidFill>
                <a:latin typeface="Calibri"/>
                <a:cs typeface="Calibri"/>
              </a:rPr>
              <a:t>91%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greater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 survival </a:t>
            </a:r>
            <a:r>
              <a:rPr sz="1200" b="1" spc="110" dirty="0">
                <a:solidFill>
                  <a:srgbClr val="666666"/>
                </a:solidFill>
                <a:latin typeface="Calibri"/>
                <a:cs typeface="Calibri"/>
              </a:rPr>
              <a:t>rates</a:t>
            </a:r>
            <a:r>
              <a:rPr sz="12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than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those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with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meager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connections.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Lucida Sans Unicode"/>
              <a:cs typeface="Lucida Sans Unicode"/>
            </a:endParaRPr>
          </a:p>
          <a:p>
            <a:pPr marL="12700" marR="5080">
              <a:lnSpc>
                <a:spcPct val="114599"/>
              </a:lnSpc>
            </a:pP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Meager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connections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equaled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the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effect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of </a:t>
            </a:r>
            <a:r>
              <a:rPr sz="1200" b="1" spc="185" dirty="0">
                <a:solidFill>
                  <a:srgbClr val="666666"/>
                </a:solidFill>
                <a:latin typeface="Calibri"/>
                <a:cs typeface="Calibri"/>
              </a:rPr>
              <a:t>smoking</a:t>
            </a:r>
            <a:r>
              <a:rPr sz="1200" b="1" spc="14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0" dirty="0">
                <a:solidFill>
                  <a:srgbClr val="666666"/>
                </a:solidFill>
                <a:latin typeface="Calibri"/>
                <a:cs typeface="Calibri"/>
              </a:rPr>
              <a:t>15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35" dirty="0">
                <a:solidFill>
                  <a:srgbClr val="666666"/>
                </a:solidFill>
                <a:latin typeface="Calibri"/>
                <a:cs typeface="Calibri"/>
              </a:rPr>
              <a:t>cigarettes</a:t>
            </a:r>
            <a:r>
              <a:rPr sz="1200" b="1" spc="14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1200" b="1" spc="14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55" dirty="0">
                <a:solidFill>
                  <a:srgbClr val="666666"/>
                </a:solidFill>
                <a:latin typeface="Calibri"/>
                <a:cs typeface="Calibri"/>
              </a:rPr>
              <a:t>day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666666"/>
                </a:solidFill>
                <a:latin typeface="Lucida Sans Unicode"/>
                <a:cs typeface="Lucida Sans Unicode"/>
              </a:rPr>
              <a:t>or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being</a:t>
            </a:r>
            <a:r>
              <a:rPr sz="120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alcohol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dependent</a:t>
            </a:r>
            <a:r>
              <a:rPr sz="1200" spc="130" dirty="0">
                <a:solidFill>
                  <a:srgbClr val="666666"/>
                </a:solidFill>
                <a:latin typeface="Lucida Sans Unicode"/>
                <a:cs typeface="Lucida Sans Unicode"/>
              </a:rPr>
              <a:t>,</a:t>
            </a:r>
            <a:r>
              <a:rPr sz="120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and</a:t>
            </a:r>
            <a:r>
              <a:rPr sz="120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50" dirty="0">
                <a:solidFill>
                  <a:srgbClr val="666666"/>
                </a:solidFill>
                <a:latin typeface="Calibri"/>
                <a:cs typeface="Calibri"/>
              </a:rPr>
              <a:t>doubled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5" dirty="0">
                <a:solidFill>
                  <a:srgbClr val="666666"/>
                </a:solidFill>
                <a:latin typeface="Calibri"/>
                <a:cs typeface="Calibri"/>
              </a:rPr>
              <a:t>the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effect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not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exercising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85" dirty="0">
                <a:solidFill>
                  <a:srgbClr val="666666"/>
                </a:solidFill>
                <a:latin typeface="Calibri"/>
                <a:cs typeface="Calibri"/>
              </a:rPr>
              <a:t>or </a:t>
            </a:r>
            <a:r>
              <a:rPr sz="1200" b="1" spc="165" dirty="0">
                <a:solidFill>
                  <a:srgbClr val="666666"/>
                </a:solidFill>
                <a:latin typeface="Calibri"/>
                <a:cs typeface="Calibri"/>
              </a:rPr>
              <a:t>being</a:t>
            </a:r>
            <a:r>
              <a:rPr sz="1200" b="1" spc="14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obese</a:t>
            </a:r>
            <a:r>
              <a:rPr sz="1200" spc="105" dirty="0">
                <a:solidFill>
                  <a:srgbClr val="666666"/>
                </a:solidFill>
                <a:latin typeface="Lucida Sans Unicode"/>
                <a:cs typeface="Lucida Sans Unicode"/>
              </a:rPr>
              <a:t>,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indicating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that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social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relationship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factors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may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be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just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666666"/>
                </a:solidFill>
                <a:latin typeface="Lucida Sans Unicode"/>
                <a:cs typeface="Lucida Sans Unicode"/>
              </a:rPr>
              <a:t>as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important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to treat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as are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risk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factors 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for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smoking, diet,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and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exercise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469900">
              <a:lnSpc>
                <a:spcPct val="100000"/>
              </a:lnSpc>
            </a:pP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(Holt-Lunstad,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Smith,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Layton,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85" dirty="0">
                <a:solidFill>
                  <a:srgbClr val="666666"/>
                </a:solidFill>
                <a:latin typeface="Lucida Sans Unicode"/>
                <a:cs typeface="Lucida Sans Unicode"/>
              </a:rPr>
              <a:t>2010;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Joseph,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2015).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12700" marR="506095">
              <a:lnSpc>
                <a:spcPct val="114599"/>
              </a:lnSpc>
            </a:pP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Individuals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with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close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relationships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with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friends,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family,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70" dirty="0">
                <a:solidFill>
                  <a:srgbClr val="666666"/>
                </a:solidFill>
                <a:latin typeface="Lucida Sans Unicode"/>
                <a:cs typeface="Lucida Sans Unicode"/>
              </a:rPr>
              <a:t>co-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workers, 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members</a:t>
            </a:r>
            <a:r>
              <a:rPr sz="12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of</a:t>
            </a:r>
            <a:r>
              <a:rPr sz="12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a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church,</a:t>
            </a:r>
            <a:r>
              <a:rPr sz="12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or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other</a:t>
            </a:r>
            <a:r>
              <a:rPr sz="12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support</a:t>
            </a:r>
            <a:r>
              <a:rPr sz="12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groups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are</a:t>
            </a:r>
            <a:r>
              <a:rPr sz="12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less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666666"/>
                </a:solidFill>
                <a:latin typeface="Calibri"/>
                <a:cs typeface="Calibri"/>
              </a:rPr>
              <a:t>likely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to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die 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prematurely</a:t>
            </a:r>
            <a:r>
              <a:rPr sz="1200" b="1" spc="1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than</a:t>
            </a:r>
            <a:r>
              <a:rPr sz="12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those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with</a:t>
            </a:r>
            <a:r>
              <a:rPr sz="12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fewer</a:t>
            </a:r>
            <a:r>
              <a:rPr sz="12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social</a:t>
            </a:r>
            <a:r>
              <a:rPr sz="12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ties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469900">
              <a:lnSpc>
                <a:spcPct val="100000"/>
              </a:lnSpc>
            </a:pP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(Cohen,</a:t>
            </a:r>
            <a:r>
              <a:rPr sz="1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80" dirty="0">
                <a:solidFill>
                  <a:srgbClr val="666666"/>
                </a:solidFill>
                <a:latin typeface="Lucida Sans Unicode"/>
                <a:cs typeface="Lucida Sans Unicode"/>
              </a:rPr>
              <a:t>1988;</a:t>
            </a:r>
            <a:r>
              <a:rPr sz="1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House,</a:t>
            </a:r>
            <a:r>
              <a:rPr sz="1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Landis,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Umberson,</a:t>
            </a:r>
            <a:r>
              <a:rPr sz="1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80" dirty="0">
                <a:solidFill>
                  <a:srgbClr val="666666"/>
                </a:solidFill>
                <a:latin typeface="Lucida Sans Unicode"/>
                <a:cs typeface="Lucida Sans Unicode"/>
              </a:rPr>
              <a:t>1988;</a:t>
            </a:r>
            <a:r>
              <a:rPr sz="10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Joseph,</a:t>
            </a:r>
            <a:r>
              <a:rPr sz="1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2015).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9225" y="117187"/>
            <a:ext cx="64795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15" dirty="0">
                <a:solidFill>
                  <a:srgbClr val="434343"/>
                </a:solidFill>
              </a:rPr>
              <a:t>Relationships</a:t>
            </a:r>
            <a:r>
              <a:rPr sz="3600" spc="215" dirty="0">
                <a:solidFill>
                  <a:srgbClr val="434343"/>
                </a:solidFill>
              </a:rPr>
              <a:t> </a:t>
            </a:r>
            <a:r>
              <a:rPr sz="3600" spc="270" dirty="0">
                <a:solidFill>
                  <a:srgbClr val="434343"/>
                </a:solidFill>
              </a:rPr>
              <a:t>Matter.</a:t>
            </a:r>
            <a:r>
              <a:rPr sz="3600" spc="220" dirty="0">
                <a:solidFill>
                  <a:srgbClr val="434343"/>
                </a:solidFill>
              </a:rPr>
              <a:t> </a:t>
            </a:r>
            <a:r>
              <a:rPr sz="3600" spc="565" dirty="0">
                <a:solidFill>
                  <a:srgbClr val="434343"/>
                </a:solidFill>
              </a:rPr>
              <a:t>A</a:t>
            </a:r>
            <a:r>
              <a:rPr sz="3600" spc="220" dirty="0">
                <a:solidFill>
                  <a:srgbClr val="434343"/>
                </a:solidFill>
              </a:rPr>
              <a:t> </a:t>
            </a:r>
            <a:r>
              <a:rPr sz="3600" spc="215" dirty="0">
                <a:solidFill>
                  <a:srgbClr val="434343"/>
                </a:solidFill>
              </a:rPr>
              <a:t>lot.</a:t>
            </a:r>
            <a:endParaRPr sz="3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225" y="117187"/>
            <a:ext cx="5471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15" dirty="0">
                <a:solidFill>
                  <a:srgbClr val="434343"/>
                </a:solidFill>
              </a:rPr>
              <a:t>Relationships</a:t>
            </a:r>
            <a:r>
              <a:rPr sz="3600" spc="215" dirty="0">
                <a:solidFill>
                  <a:srgbClr val="434343"/>
                </a:solidFill>
              </a:rPr>
              <a:t> </a:t>
            </a:r>
            <a:r>
              <a:rPr sz="3600" spc="75" dirty="0">
                <a:solidFill>
                  <a:srgbClr val="434343"/>
                </a:solidFill>
              </a:rPr>
              <a:t>&amp;</a:t>
            </a:r>
            <a:r>
              <a:rPr sz="3600" spc="220" dirty="0">
                <a:solidFill>
                  <a:srgbClr val="434343"/>
                </a:solidFill>
              </a:rPr>
              <a:t> </a:t>
            </a:r>
            <a:r>
              <a:rPr sz="3600" spc="430" dirty="0">
                <a:solidFill>
                  <a:srgbClr val="434343"/>
                </a:solidFill>
              </a:rPr>
              <a:t>Health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49225" y="886933"/>
            <a:ext cx="6369685" cy="2498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2710">
              <a:lnSpc>
                <a:spcPct val="115700"/>
              </a:lnSpc>
              <a:spcBef>
                <a:spcPts val="105"/>
              </a:spcBef>
            </a:pP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Over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50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studies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have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revealed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that</a:t>
            </a:r>
            <a:r>
              <a:rPr sz="12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social</a:t>
            </a:r>
            <a:r>
              <a:rPr sz="12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5" dirty="0">
                <a:solidFill>
                  <a:srgbClr val="666666"/>
                </a:solidFill>
                <a:latin typeface="Calibri"/>
                <a:cs typeface="Calibri"/>
              </a:rPr>
              <a:t>support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 lowers</a:t>
            </a:r>
            <a:r>
              <a:rPr sz="12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blood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pressure</a:t>
            </a:r>
            <a:r>
              <a:rPr sz="1200" b="1" spc="13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stress </a:t>
            </a:r>
            <a:r>
              <a:rPr sz="1200" b="1" spc="140" dirty="0">
                <a:solidFill>
                  <a:srgbClr val="666666"/>
                </a:solidFill>
                <a:latin typeface="Calibri"/>
                <a:cs typeface="Calibri"/>
              </a:rPr>
              <a:t>hormones,</a:t>
            </a:r>
            <a:r>
              <a:rPr sz="12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and</a:t>
            </a:r>
            <a:r>
              <a:rPr sz="12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buffers</a:t>
            </a:r>
            <a:r>
              <a:rPr sz="1200" b="1" spc="9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90" dirty="0">
                <a:solidFill>
                  <a:srgbClr val="666666"/>
                </a:solidFill>
                <a:latin typeface="Calibri"/>
                <a:cs typeface="Calibri"/>
              </a:rPr>
              <a:t>immune</a:t>
            </a:r>
            <a:r>
              <a:rPr sz="12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50" dirty="0">
                <a:solidFill>
                  <a:srgbClr val="666666"/>
                </a:solidFill>
                <a:latin typeface="Calibri"/>
                <a:cs typeface="Calibri"/>
              </a:rPr>
              <a:t>functioning</a:t>
            </a:r>
            <a:r>
              <a:rPr sz="1200" b="1" spc="7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(Cohen,</a:t>
            </a:r>
            <a:r>
              <a:rPr sz="100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Doyle,</a:t>
            </a:r>
            <a:r>
              <a:rPr sz="10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Skoner,</a:t>
            </a:r>
            <a:r>
              <a:rPr sz="10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Rabin,</a:t>
            </a:r>
            <a:r>
              <a:rPr sz="10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0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Gwaltney, 1997).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Lucida Sans Unicode"/>
              <a:cs typeface="Lucida Sans Unicode"/>
            </a:endParaRPr>
          </a:p>
          <a:p>
            <a:pPr marL="12700" marR="5080">
              <a:lnSpc>
                <a:spcPct val="115700"/>
              </a:lnSpc>
              <a:spcBef>
                <a:spcPts val="5"/>
              </a:spcBef>
            </a:pP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Positive,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happy,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and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supportive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marriages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have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been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shown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to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be</a:t>
            </a:r>
            <a:r>
              <a:rPr sz="1200" spc="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conducive </a:t>
            </a:r>
            <a:r>
              <a:rPr sz="1200" spc="-25" dirty="0">
                <a:solidFill>
                  <a:srgbClr val="666666"/>
                </a:solidFill>
                <a:latin typeface="Lucida Sans Unicode"/>
                <a:cs typeface="Lucida Sans Unicode"/>
              </a:rPr>
              <a:t>to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health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by</a:t>
            </a:r>
            <a:r>
              <a:rPr sz="12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b="1" spc="150" dirty="0">
                <a:solidFill>
                  <a:srgbClr val="666666"/>
                </a:solidFill>
                <a:latin typeface="Calibri"/>
                <a:cs typeface="Calibri"/>
              </a:rPr>
              <a:t>improving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45" dirty="0">
                <a:solidFill>
                  <a:srgbClr val="666666"/>
                </a:solidFill>
                <a:latin typeface="Calibri"/>
                <a:cs typeface="Calibri"/>
              </a:rPr>
              <a:t>the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quality </a:t>
            </a:r>
            <a:r>
              <a:rPr sz="1200" b="1" spc="165" dirty="0">
                <a:solidFill>
                  <a:srgbClr val="666666"/>
                </a:solidFill>
                <a:latin typeface="Calibri"/>
                <a:cs typeface="Calibri"/>
              </a:rPr>
              <a:t>and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55" dirty="0">
                <a:solidFill>
                  <a:srgbClr val="666666"/>
                </a:solidFill>
                <a:latin typeface="Calibri"/>
                <a:cs typeface="Calibri"/>
              </a:rPr>
              <a:t>length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85" dirty="0">
                <a:solidFill>
                  <a:srgbClr val="666666"/>
                </a:solidFill>
                <a:latin typeface="Calibri"/>
                <a:cs typeface="Calibri"/>
              </a:rPr>
              <a:t>life</a:t>
            </a:r>
            <a:r>
              <a:rPr sz="1200" b="1" spc="9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(Wilson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Oswald,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45" dirty="0">
                <a:solidFill>
                  <a:srgbClr val="666666"/>
                </a:solidFill>
                <a:latin typeface="Lucida Sans Unicode"/>
                <a:cs typeface="Lucida Sans Unicode"/>
              </a:rPr>
              <a:t>2005;</a:t>
            </a:r>
            <a:r>
              <a:rPr sz="1000" spc="-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Kiecolt-Glaser </a:t>
            </a:r>
            <a:r>
              <a:rPr sz="10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000" spc="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666666"/>
                </a:solidFill>
                <a:latin typeface="Lucida Sans Unicode"/>
                <a:cs typeface="Lucida Sans Unicode"/>
              </a:rPr>
              <a:t>Newton,</a:t>
            </a:r>
            <a:r>
              <a:rPr sz="1000" spc="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2001).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Lucida Sans Unicode"/>
              <a:cs typeface="Lucida Sans Unicode"/>
            </a:endParaRPr>
          </a:p>
          <a:p>
            <a:pPr marL="12700" marR="515620">
              <a:lnSpc>
                <a:spcPct val="115700"/>
              </a:lnSpc>
              <a:spcBef>
                <a:spcPts val="5"/>
              </a:spcBef>
            </a:pP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In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a</a:t>
            </a:r>
            <a:r>
              <a:rPr sz="12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105" dirty="0">
                <a:solidFill>
                  <a:srgbClr val="666666"/>
                </a:solidFill>
                <a:latin typeface="Lucida Sans Unicode"/>
                <a:cs typeface="Lucida Sans Unicode"/>
              </a:rPr>
              <a:t>70-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year-</a:t>
            </a:r>
            <a:r>
              <a:rPr sz="120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long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study</a:t>
            </a:r>
            <a:r>
              <a:rPr sz="12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45" dirty="0">
                <a:solidFill>
                  <a:srgbClr val="666666"/>
                </a:solidFill>
                <a:latin typeface="Lucida Sans Unicode"/>
                <a:cs typeface="Lucida Sans Unicode"/>
              </a:rPr>
              <a:t>conducted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at</a:t>
            </a:r>
            <a:r>
              <a:rPr sz="12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Harvard,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researchers</a:t>
            </a:r>
            <a:r>
              <a:rPr sz="12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found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that</a:t>
            </a:r>
            <a:r>
              <a:rPr sz="12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666666"/>
                </a:solidFill>
                <a:latin typeface="Lucida Sans Unicode"/>
                <a:cs typeface="Lucida Sans Unicode"/>
              </a:rPr>
              <a:t>a</a:t>
            </a:r>
            <a:r>
              <a:rPr sz="120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good </a:t>
            </a:r>
            <a:r>
              <a:rPr sz="1200" b="1" spc="150" dirty="0">
                <a:solidFill>
                  <a:srgbClr val="666666"/>
                </a:solidFill>
                <a:latin typeface="Calibri"/>
                <a:cs typeface="Calibri"/>
              </a:rPr>
              <a:t>marriage</a:t>
            </a:r>
            <a:r>
              <a:rPr sz="1200" b="1" spc="7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at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85" dirty="0">
                <a:solidFill>
                  <a:srgbClr val="666666"/>
                </a:solidFill>
                <a:latin typeface="Calibri"/>
                <a:cs typeface="Calibri"/>
              </a:rPr>
              <a:t>age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50" dirty="0">
                <a:solidFill>
                  <a:srgbClr val="666666"/>
                </a:solidFill>
                <a:latin typeface="Calibri"/>
                <a:cs typeface="Calibri"/>
              </a:rPr>
              <a:t>50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35" dirty="0">
                <a:solidFill>
                  <a:srgbClr val="666666"/>
                </a:solidFill>
                <a:latin typeface="Calibri"/>
                <a:cs typeface="Calibri"/>
              </a:rPr>
              <a:t>predicts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80" dirty="0">
                <a:solidFill>
                  <a:srgbClr val="666666"/>
                </a:solidFill>
                <a:latin typeface="Calibri"/>
                <a:cs typeface="Calibri"/>
              </a:rPr>
              <a:t>aging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0" dirty="0">
                <a:solidFill>
                  <a:srgbClr val="666666"/>
                </a:solidFill>
                <a:latin typeface="Calibri"/>
                <a:cs typeface="Calibri"/>
              </a:rPr>
              <a:t>better</a:t>
            </a:r>
            <a:r>
              <a:rPr sz="1200" b="1" spc="7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55" dirty="0">
                <a:solidFill>
                  <a:srgbClr val="666666"/>
                </a:solidFill>
                <a:latin typeface="Calibri"/>
                <a:cs typeface="Calibri"/>
              </a:rPr>
              <a:t>than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35" dirty="0">
                <a:solidFill>
                  <a:srgbClr val="666666"/>
                </a:solidFill>
                <a:latin typeface="Calibri"/>
                <a:cs typeface="Calibri"/>
              </a:rPr>
              <a:t>low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cholesterol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05" dirty="0">
                <a:solidFill>
                  <a:srgbClr val="666666"/>
                </a:solidFill>
                <a:latin typeface="Calibri"/>
                <a:cs typeface="Calibri"/>
              </a:rPr>
              <a:t>level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at</a:t>
            </a:r>
            <a:r>
              <a:rPr sz="1200" b="1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200" b="1" spc="125" dirty="0">
                <a:solidFill>
                  <a:srgbClr val="666666"/>
                </a:solidFill>
                <a:latin typeface="Calibri"/>
                <a:cs typeface="Calibri"/>
              </a:rPr>
              <a:t>50 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(Valliant,</a:t>
            </a:r>
            <a:r>
              <a:rPr sz="1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2002).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9329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100"/>
              </a:spcBef>
            </a:pPr>
            <a:r>
              <a:rPr sz="4800" spc="555" dirty="0">
                <a:solidFill>
                  <a:srgbClr val="434343"/>
                </a:solidFill>
              </a:rPr>
              <a:t>Objectives</a:t>
            </a:r>
            <a:endParaRPr sz="4800"/>
          </a:p>
        </p:txBody>
      </p:sp>
      <p:sp>
        <p:nvSpPr>
          <p:cNvPr id="4" name="object 4"/>
          <p:cNvSpPr/>
          <p:nvPr/>
        </p:nvSpPr>
        <p:spPr>
          <a:xfrm>
            <a:off x="324200" y="2104000"/>
            <a:ext cx="6221095" cy="2046605"/>
          </a:xfrm>
          <a:custGeom>
            <a:avLst/>
            <a:gdLst/>
            <a:ahLst/>
            <a:cxnLst/>
            <a:rect l="l" t="t" r="r" b="b"/>
            <a:pathLst>
              <a:path w="6221095" h="2046604">
                <a:moveTo>
                  <a:pt x="5609617" y="2046299"/>
                </a:moveTo>
                <a:lnTo>
                  <a:pt x="0" y="2046299"/>
                </a:lnTo>
                <a:lnTo>
                  <a:pt x="610881" y="1023149"/>
                </a:lnTo>
                <a:lnTo>
                  <a:pt x="0" y="0"/>
                </a:lnTo>
                <a:lnTo>
                  <a:pt x="5609617" y="0"/>
                </a:lnTo>
                <a:lnTo>
                  <a:pt x="6220499" y="1023149"/>
                </a:lnTo>
                <a:lnTo>
                  <a:pt x="5609617" y="2046299"/>
                </a:lnTo>
                <a:close/>
              </a:path>
            </a:pathLst>
          </a:custGeom>
          <a:solidFill>
            <a:srgbClr val="2C9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8106" y="2269138"/>
            <a:ext cx="4714875" cy="128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489" indent="-97790">
              <a:lnSpc>
                <a:spcPct val="100000"/>
              </a:lnSpc>
              <a:spcBef>
                <a:spcPts val="100"/>
              </a:spcBef>
              <a:buChar char="-"/>
              <a:tabLst>
                <a:tab pos="110489" algn="l"/>
              </a:tabLst>
            </a:pP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Dive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into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chief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concerns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clinicians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today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Tahoma"/>
              <a:buChar char="-"/>
            </a:pPr>
            <a:endParaRPr sz="1300">
              <a:latin typeface="Tahoma"/>
              <a:cs typeface="Tahoma"/>
            </a:endParaRPr>
          </a:p>
          <a:p>
            <a:pPr marL="110489" indent="-97790">
              <a:lnSpc>
                <a:spcPct val="100000"/>
              </a:lnSpc>
              <a:buChar char="-"/>
              <a:tabLst>
                <a:tab pos="110489" algn="l"/>
              </a:tabLst>
            </a:pP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Examine 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new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construct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clinician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well-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being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Tahoma"/>
              <a:buChar char="-"/>
            </a:pPr>
            <a:endParaRPr sz="1300">
              <a:latin typeface="Tahoma"/>
              <a:cs typeface="Tahoma"/>
            </a:endParaRPr>
          </a:p>
          <a:p>
            <a:pPr marL="110489" indent="-97790">
              <a:lnSpc>
                <a:spcPts val="1664"/>
              </a:lnSpc>
              <a:buChar char="-"/>
              <a:tabLst>
                <a:tab pos="110489" algn="l"/>
              </a:tabLst>
            </a:pP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Identify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opportunities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incorporate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ts val="1664"/>
              </a:lnSpc>
            </a:pP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well-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being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principles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into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life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as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clinician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human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being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8275" y="186785"/>
            <a:ext cx="4975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50" dirty="0">
                <a:solidFill>
                  <a:srgbClr val="000000"/>
                </a:solidFill>
              </a:rPr>
              <a:t>Harvard</a:t>
            </a:r>
            <a:r>
              <a:rPr sz="3000" spc="195" dirty="0">
                <a:solidFill>
                  <a:srgbClr val="000000"/>
                </a:solidFill>
              </a:rPr>
              <a:t> </a:t>
            </a:r>
            <a:r>
              <a:rPr sz="3000" spc="385" dirty="0">
                <a:solidFill>
                  <a:srgbClr val="000000"/>
                </a:solidFill>
              </a:rPr>
              <a:t>Longevity</a:t>
            </a:r>
            <a:r>
              <a:rPr sz="3000" spc="200" dirty="0">
                <a:solidFill>
                  <a:srgbClr val="000000"/>
                </a:solidFill>
              </a:rPr>
              <a:t> </a:t>
            </a:r>
            <a:r>
              <a:rPr sz="3000" spc="385" dirty="0">
                <a:solidFill>
                  <a:srgbClr val="000000"/>
                </a:solidFill>
              </a:rPr>
              <a:t>Study</a:t>
            </a:r>
            <a:endParaRPr sz="3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1300" y="0"/>
            <a:ext cx="3632699" cy="51434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0675" y="1271708"/>
            <a:ext cx="4528820" cy="32867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sz="2400" i="1" spc="-50" dirty="0">
                <a:solidFill>
                  <a:srgbClr val="595959"/>
                </a:solidFill>
                <a:latin typeface="Palatino Linotype"/>
                <a:cs typeface="Palatino Linotype"/>
              </a:rPr>
              <a:t>“</a:t>
            </a:r>
            <a:r>
              <a:rPr sz="2400" b="1" spc="-50" dirty="0">
                <a:solidFill>
                  <a:srgbClr val="595959"/>
                </a:solidFill>
                <a:latin typeface="Palatino Linotype"/>
                <a:cs typeface="Palatino Linotype"/>
              </a:rPr>
              <a:t>Close</a:t>
            </a:r>
            <a:r>
              <a:rPr sz="2400" b="1" spc="5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b="1" dirty="0">
                <a:solidFill>
                  <a:srgbClr val="595959"/>
                </a:solidFill>
                <a:latin typeface="Palatino Linotype"/>
                <a:cs typeface="Palatino Linotype"/>
              </a:rPr>
              <a:t>relationships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,</a:t>
            </a:r>
            <a:r>
              <a:rPr sz="2400" spc="10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more</a:t>
            </a:r>
            <a:r>
              <a:rPr sz="2400" spc="6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spc="-20" dirty="0">
                <a:solidFill>
                  <a:srgbClr val="595959"/>
                </a:solidFill>
                <a:latin typeface="Palatino Linotype"/>
                <a:cs typeface="Palatino Linotype"/>
              </a:rPr>
              <a:t>than </a:t>
            </a:r>
            <a:r>
              <a:rPr sz="2400" i="1" spc="50" dirty="0">
                <a:solidFill>
                  <a:srgbClr val="595959"/>
                </a:solidFill>
                <a:latin typeface="Palatino Linotype"/>
                <a:cs typeface="Palatino Linotype"/>
              </a:rPr>
              <a:t>money</a:t>
            </a:r>
            <a:r>
              <a:rPr sz="2400" i="1" spc="3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spc="90" dirty="0">
                <a:solidFill>
                  <a:srgbClr val="595959"/>
                </a:solidFill>
                <a:latin typeface="Palatino Linotype"/>
                <a:cs typeface="Palatino Linotype"/>
              </a:rPr>
              <a:t>or</a:t>
            </a:r>
            <a:r>
              <a:rPr sz="2400" i="1" spc="3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spc="95" dirty="0">
                <a:solidFill>
                  <a:srgbClr val="595959"/>
                </a:solidFill>
                <a:latin typeface="Palatino Linotype"/>
                <a:cs typeface="Palatino Linotype"/>
              </a:rPr>
              <a:t>fame</a:t>
            </a:r>
            <a:r>
              <a:rPr sz="2400" spc="95" dirty="0">
                <a:solidFill>
                  <a:srgbClr val="595959"/>
                </a:solidFill>
                <a:latin typeface="Palatino Linotype"/>
                <a:cs typeface="Palatino Linotype"/>
              </a:rPr>
              <a:t>,</a:t>
            </a:r>
            <a:r>
              <a:rPr sz="2400" spc="2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are</a:t>
            </a:r>
            <a:r>
              <a:rPr sz="2400" spc="-40" dirty="0">
                <a:solidFill>
                  <a:srgbClr val="595959"/>
                </a:solidFill>
                <a:latin typeface="Palatino Linotype"/>
                <a:cs typeface="Palatino Linotype"/>
              </a:rPr>
              <a:t> what</a:t>
            </a:r>
            <a:r>
              <a:rPr sz="2400" spc="-9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spc="-20" dirty="0">
                <a:solidFill>
                  <a:srgbClr val="595959"/>
                </a:solidFill>
                <a:latin typeface="Palatino Linotype"/>
                <a:cs typeface="Palatino Linotype"/>
              </a:rPr>
              <a:t>keep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people</a:t>
            </a:r>
            <a:r>
              <a:rPr sz="2400" spc="-60" dirty="0">
                <a:solidFill>
                  <a:srgbClr val="595959"/>
                </a:solidFill>
                <a:latin typeface="Palatino Linotype"/>
                <a:cs typeface="Palatino Linotype"/>
              </a:rPr>
              <a:t> happy</a:t>
            </a:r>
            <a:r>
              <a:rPr sz="2400" spc="-8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throughout</a:t>
            </a:r>
            <a:r>
              <a:rPr sz="2400" spc="-6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spc="-10" dirty="0">
                <a:solidFill>
                  <a:srgbClr val="595959"/>
                </a:solidFill>
                <a:latin typeface="Palatino Linotype"/>
                <a:cs typeface="Palatino Linotype"/>
              </a:rPr>
              <a:t>their lives.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 Those</a:t>
            </a:r>
            <a:r>
              <a:rPr sz="2400" spc="3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ties</a:t>
            </a:r>
            <a:r>
              <a:rPr sz="2400" spc="6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spc="55" dirty="0">
                <a:solidFill>
                  <a:srgbClr val="595959"/>
                </a:solidFill>
                <a:latin typeface="Palatino Linotype"/>
                <a:cs typeface="Palatino Linotype"/>
              </a:rPr>
              <a:t>protect</a:t>
            </a:r>
            <a:r>
              <a:rPr sz="2400" i="1" spc="7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spc="80" dirty="0">
                <a:solidFill>
                  <a:srgbClr val="595959"/>
                </a:solidFill>
                <a:latin typeface="Palatino Linotype"/>
                <a:cs typeface="Palatino Linotype"/>
              </a:rPr>
              <a:t>people </a:t>
            </a:r>
            <a:r>
              <a:rPr sz="2400" i="1" spc="75" dirty="0">
                <a:solidFill>
                  <a:srgbClr val="595959"/>
                </a:solidFill>
                <a:latin typeface="Palatino Linotype"/>
                <a:cs typeface="Palatino Linotype"/>
              </a:rPr>
              <a:t>from</a:t>
            </a:r>
            <a:r>
              <a:rPr sz="2400" i="1" spc="14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dirty="0">
                <a:solidFill>
                  <a:srgbClr val="595959"/>
                </a:solidFill>
                <a:latin typeface="Palatino Linotype"/>
                <a:cs typeface="Palatino Linotype"/>
              </a:rPr>
              <a:t>life’s</a:t>
            </a:r>
            <a:r>
              <a:rPr sz="2400" i="1" spc="14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dirty="0">
                <a:solidFill>
                  <a:srgbClr val="595959"/>
                </a:solidFill>
                <a:latin typeface="Palatino Linotype"/>
                <a:cs typeface="Palatino Linotype"/>
              </a:rPr>
              <a:t>discontents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,</a:t>
            </a:r>
            <a:r>
              <a:rPr sz="2400" spc="4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help</a:t>
            </a:r>
            <a:r>
              <a:rPr sz="2400" spc="9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spc="-25" dirty="0">
                <a:solidFill>
                  <a:srgbClr val="595959"/>
                </a:solidFill>
                <a:latin typeface="Palatino Linotype"/>
                <a:cs typeface="Palatino Linotype"/>
              </a:rPr>
              <a:t>to </a:t>
            </a:r>
            <a:r>
              <a:rPr sz="2400" i="1" spc="60" dirty="0">
                <a:solidFill>
                  <a:srgbClr val="595959"/>
                </a:solidFill>
                <a:latin typeface="Palatino Linotype"/>
                <a:cs typeface="Palatino Linotype"/>
              </a:rPr>
              <a:t>delay</a:t>
            </a:r>
            <a:r>
              <a:rPr sz="2400" i="1" spc="114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spc="65" dirty="0">
                <a:solidFill>
                  <a:srgbClr val="595959"/>
                </a:solidFill>
                <a:latin typeface="Palatino Linotype"/>
                <a:cs typeface="Palatino Linotype"/>
              </a:rPr>
              <a:t>mental</a:t>
            </a:r>
            <a:r>
              <a:rPr sz="2400" i="1" spc="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spc="105" dirty="0">
                <a:solidFill>
                  <a:srgbClr val="595959"/>
                </a:solidFill>
                <a:latin typeface="Palatino Linotype"/>
                <a:cs typeface="Palatino Linotype"/>
              </a:rPr>
              <a:t>and</a:t>
            </a:r>
            <a:r>
              <a:rPr sz="2400" i="1" spc="12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dirty="0">
                <a:solidFill>
                  <a:srgbClr val="595959"/>
                </a:solidFill>
                <a:latin typeface="Palatino Linotype"/>
                <a:cs typeface="Palatino Linotype"/>
              </a:rPr>
              <a:t>physical</a:t>
            </a:r>
            <a:r>
              <a:rPr sz="2400" i="1" spc="1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i="1" spc="40" dirty="0">
                <a:solidFill>
                  <a:srgbClr val="595959"/>
                </a:solidFill>
                <a:latin typeface="Palatino Linotype"/>
                <a:cs typeface="Palatino Linotype"/>
              </a:rPr>
              <a:t>decline</a:t>
            </a:r>
            <a:r>
              <a:rPr sz="2400" spc="40" dirty="0">
                <a:solidFill>
                  <a:srgbClr val="595959"/>
                </a:solidFill>
                <a:latin typeface="Palatino Linotype"/>
                <a:cs typeface="Palatino Linotype"/>
              </a:rPr>
              <a:t>,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and</a:t>
            </a:r>
            <a:r>
              <a:rPr sz="2400" spc="14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are</a:t>
            </a:r>
            <a:r>
              <a:rPr sz="2400" spc="14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better</a:t>
            </a:r>
            <a:r>
              <a:rPr sz="2400" spc="8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predictors</a:t>
            </a:r>
            <a:r>
              <a:rPr sz="2400" spc="14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of</a:t>
            </a:r>
            <a:r>
              <a:rPr sz="2400" spc="5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spc="-20" dirty="0">
                <a:solidFill>
                  <a:srgbClr val="595959"/>
                </a:solidFill>
                <a:latin typeface="Palatino Linotype"/>
                <a:cs typeface="Palatino Linotype"/>
              </a:rPr>
              <a:t>long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and</a:t>
            </a:r>
            <a:r>
              <a:rPr sz="2400" spc="-5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spc="-60" dirty="0">
                <a:solidFill>
                  <a:srgbClr val="595959"/>
                </a:solidFill>
                <a:latin typeface="Palatino Linotype"/>
                <a:cs typeface="Palatino Linotype"/>
              </a:rPr>
              <a:t>happy</a:t>
            </a:r>
            <a:r>
              <a:rPr sz="2400" spc="-12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lives</a:t>
            </a:r>
            <a:r>
              <a:rPr sz="2400" spc="-1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than</a:t>
            </a:r>
            <a:r>
              <a:rPr sz="2400" spc="20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b="1" dirty="0">
                <a:solidFill>
                  <a:srgbClr val="595959"/>
                </a:solidFill>
                <a:latin typeface="Palatino Linotype"/>
                <a:cs typeface="Palatino Linotype"/>
              </a:rPr>
              <a:t>social</a:t>
            </a:r>
            <a:r>
              <a:rPr sz="2400" b="1" spc="-2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b="1" spc="-10" dirty="0">
                <a:solidFill>
                  <a:srgbClr val="595959"/>
                </a:solidFill>
                <a:latin typeface="Palatino Linotype"/>
                <a:cs typeface="Palatino Linotype"/>
              </a:rPr>
              <a:t>class</a:t>
            </a:r>
            <a:r>
              <a:rPr sz="2400" spc="-10" dirty="0">
                <a:solidFill>
                  <a:srgbClr val="595959"/>
                </a:solidFill>
                <a:latin typeface="Palatino Linotype"/>
                <a:cs typeface="Palatino Linotype"/>
              </a:rPr>
              <a:t>, </a:t>
            </a:r>
            <a:r>
              <a:rPr sz="2400" b="1" dirty="0">
                <a:solidFill>
                  <a:srgbClr val="595959"/>
                </a:solidFill>
                <a:latin typeface="Palatino Linotype"/>
                <a:cs typeface="Palatino Linotype"/>
              </a:rPr>
              <a:t>IQ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,</a:t>
            </a:r>
            <a:r>
              <a:rPr sz="2400" spc="-8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spc="55" dirty="0">
                <a:solidFill>
                  <a:srgbClr val="595959"/>
                </a:solidFill>
                <a:latin typeface="Palatino Linotype"/>
                <a:cs typeface="Palatino Linotype"/>
              </a:rPr>
              <a:t>or</a:t>
            </a:r>
            <a:r>
              <a:rPr sz="2400" spc="-12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dirty="0">
                <a:solidFill>
                  <a:srgbClr val="595959"/>
                </a:solidFill>
                <a:latin typeface="Palatino Linotype"/>
                <a:cs typeface="Palatino Linotype"/>
              </a:rPr>
              <a:t>even</a:t>
            </a:r>
            <a:r>
              <a:rPr sz="2400" spc="-85" dirty="0">
                <a:solidFill>
                  <a:srgbClr val="595959"/>
                </a:solidFill>
                <a:latin typeface="Palatino Linotype"/>
                <a:cs typeface="Palatino Linotype"/>
              </a:rPr>
              <a:t> </a:t>
            </a:r>
            <a:r>
              <a:rPr sz="2400" b="1" spc="-10" dirty="0">
                <a:solidFill>
                  <a:srgbClr val="595959"/>
                </a:solidFill>
                <a:latin typeface="Palatino Linotype"/>
                <a:cs typeface="Palatino Linotype"/>
              </a:rPr>
              <a:t>genes</a:t>
            </a:r>
            <a:r>
              <a:rPr sz="2400" i="1" spc="-10" dirty="0">
                <a:solidFill>
                  <a:srgbClr val="595959"/>
                </a:solidFill>
                <a:latin typeface="Palatino Linotype"/>
                <a:cs typeface="Palatino Linotype"/>
              </a:rPr>
              <a:t>.”</a:t>
            </a:r>
            <a:endParaRPr sz="24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4306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3200" spc="370" dirty="0">
                <a:solidFill>
                  <a:srgbClr val="434343"/>
                </a:solidFill>
              </a:rPr>
              <a:t>[Workplace]</a:t>
            </a:r>
            <a:r>
              <a:rPr sz="3200" spc="200" dirty="0">
                <a:solidFill>
                  <a:srgbClr val="434343"/>
                </a:solidFill>
              </a:rPr>
              <a:t> </a:t>
            </a:r>
            <a:r>
              <a:rPr sz="3200" spc="370" dirty="0">
                <a:solidFill>
                  <a:srgbClr val="434343"/>
                </a:solidFill>
              </a:rPr>
              <a:t>Relationships</a:t>
            </a:r>
            <a:r>
              <a:rPr sz="3200" spc="204" dirty="0">
                <a:solidFill>
                  <a:srgbClr val="434343"/>
                </a:solidFill>
              </a:rPr>
              <a:t> </a:t>
            </a:r>
            <a:r>
              <a:rPr sz="3200" spc="65" dirty="0">
                <a:solidFill>
                  <a:srgbClr val="434343"/>
                </a:solidFill>
              </a:rPr>
              <a:t>&amp;</a:t>
            </a:r>
            <a:r>
              <a:rPr sz="3200" spc="204" dirty="0">
                <a:solidFill>
                  <a:srgbClr val="434343"/>
                </a:solidFill>
              </a:rPr>
              <a:t> </a:t>
            </a:r>
            <a:r>
              <a:rPr sz="3200" spc="380" dirty="0">
                <a:solidFill>
                  <a:srgbClr val="434343"/>
                </a:solidFill>
              </a:rPr>
              <a:t>Health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14"/>
              </a:spcBef>
            </a:pP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Studies reveal that</a:t>
            </a:r>
            <a:r>
              <a:rPr sz="1300" b="0" i="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i="0" spc="175" dirty="0">
                <a:solidFill>
                  <a:srgbClr val="666666"/>
                </a:solidFill>
                <a:latin typeface="Calibri"/>
                <a:cs typeface="Calibri"/>
              </a:rPr>
              <a:t>bad</a:t>
            </a:r>
            <a:r>
              <a:rPr sz="1300" i="0" spc="1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35" dirty="0">
                <a:solidFill>
                  <a:srgbClr val="666666"/>
                </a:solidFill>
                <a:latin typeface="Calibri"/>
                <a:cs typeface="Calibri"/>
              </a:rPr>
              <a:t>relationships</a:t>
            </a:r>
            <a:r>
              <a:rPr sz="1300" i="0" spc="1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30" dirty="0">
                <a:solidFill>
                  <a:srgbClr val="666666"/>
                </a:solidFill>
                <a:latin typeface="Calibri"/>
                <a:cs typeface="Calibri"/>
              </a:rPr>
              <a:t>are</a:t>
            </a:r>
            <a:r>
              <a:rPr sz="1300" i="0" spc="1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45" dirty="0">
                <a:solidFill>
                  <a:srgbClr val="666666"/>
                </a:solidFill>
                <a:latin typeface="Calibri"/>
                <a:cs typeface="Calibri"/>
              </a:rPr>
              <a:t>detrimental</a:t>
            </a:r>
            <a:r>
              <a:rPr sz="1300" i="0" spc="1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14" dirty="0">
                <a:solidFill>
                  <a:srgbClr val="666666"/>
                </a:solidFill>
                <a:latin typeface="Calibri"/>
                <a:cs typeface="Calibri"/>
              </a:rPr>
              <a:t>to</a:t>
            </a:r>
            <a:r>
              <a:rPr sz="1300" i="0" spc="1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00" dirty="0">
                <a:solidFill>
                  <a:srgbClr val="666666"/>
                </a:solidFill>
                <a:latin typeface="Calibri"/>
                <a:cs typeface="Calibri"/>
              </a:rPr>
              <a:t>health</a:t>
            </a:r>
            <a:r>
              <a:rPr sz="1300" b="0" i="0" spc="100" dirty="0">
                <a:solidFill>
                  <a:srgbClr val="666666"/>
                </a:solidFill>
                <a:latin typeface="Lucida Sans Unicode"/>
                <a:cs typeface="Lucida Sans Unicode"/>
              </a:rPr>
              <a:t>.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(Barr,</a:t>
            </a:r>
            <a:r>
              <a:rPr sz="1100" b="0" i="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Sutton,</a:t>
            </a:r>
            <a:r>
              <a:rPr sz="1100" b="0" i="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Simons,</a:t>
            </a:r>
            <a:r>
              <a:rPr sz="1100" b="0" i="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Wickrama,</a:t>
            </a:r>
            <a:r>
              <a:rPr sz="1100" b="0" i="0" spc="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100" b="0" i="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Lorenz,</a:t>
            </a:r>
            <a:r>
              <a:rPr sz="1100" b="0" i="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spc="-90" dirty="0">
                <a:solidFill>
                  <a:srgbClr val="666666"/>
                </a:solidFill>
                <a:latin typeface="Lucida Sans Unicode"/>
                <a:cs typeface="Lucida Sans Unicode"/>
              </a:rPr>
              <a:t>2016).</a:t>
            </a:r>
            <a:r>
              <a:rPr sz="11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i="0" spc="204" dirty="0">
                <a:solidFill>
                  <a:srgbClr val="666666"/>
                </a:solidFill>
                <a:latin typeface="Calibri"/>
                <a:cs typeface="Calibri"/>
              </a:rPr>
              <a:t>Bad</a:t>
            </a:r>
            <a:r>
              <a:rPr sz="1300" i="0" spc="17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25" dirty="0">
                <a:solidFill>
                  <a:srgbClr val="666666"/>
                </a:solidFill>
                <a:latin typeface="Calibri"/>
                <a:cs typeface="Calibri"/>
              </a:rPr>
              <a:t>relationships </a:t>
            </a:r>
            <a:r>
              <a:rPr sz="1300" i="0" spc="150" dirty="0">
                <a:solidFill>
                  <a:srgbClr val="666666"/>
                </a:solidFill>
                <a:latin typeface="Calibri"/>
                <a:cs typeface="Calibri"/>
              </a:rPr>
              <a:t>subtract</a:t>
            </a:r>
            <a:r>
              <a:rPr sz="1300" i="0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55" dirty="0">
                <a:solidFill>
                  <a:srgbClr val="666666"/>
                </a:solidFill>
                <a:latin typeface="Calibri"/>
                <a:cs typeface="Calibri"/>
              </a:rPr>
              <a:t>from</a:t>
            </a:r>
            <a:r>
              <a:rPr sz="1300" i="0" spc="8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45" dirty="0">
                <a:solidFill>
                  <a:srgbClr val="666666"/>
                </a:solidFill>
                <a:latin typeface="Calibri"/>
                <a:cs typeface="Calibri"/>
              </a:rPr>
              <a:t>our</a:t>
            </a:r>
            <a:r>
              <a:rPr sz="1300" i="0" spc="8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25" dirty="0">
                <a:solidFill>
                  <a:srgbClr val="666666"/>
                </a:solidFill>
                <a:latin typeface="Calibri"/>
                <a:cs typeface="Calibri"/>
              </a:rPr>
              <a:t>well-</a:t>
            </a:r>
            <a:r>
              <a:rPr sz="1300" i="0" spc="175" dirty="0">
                <a:solidFill>
                  <a:srgbClr val="666666"/>
                </a:solidFill>
                <a:latin typeface="Calibri"/>
                <a:cs typeface="Calibri"/>
              </a:rPr>
              <a:t>being</a:t>
            </a:r>
            <a:r>
              <a:rPr sz="1300" i="0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70" dirty="0">
                <a:solidFill>
                  <a:srgbClr val="666666"/>
                </a:solidFill>
                <a:latin typeface="Calibri"/>
                <a:cs typeface="Calibri"/>
              </a:rPr>
              <a:t>more</a:t>
            </a:r>
            <a:r>
              <a:rPr sz="1300" i="0" spc="8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65" dirty="0">
                <a:solidFill>
                  <a:srgbClr val="666666"/>
                </a:solidFill>
                <a:latin typeface="Calibri"/>
                <a:cs typeface="Calibri"/>
              </a:rPr>
              <a:t>than</a:t>
            </a:r>
            <a:r>
              <a:rPr sz="1300" i="0" spc="8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95" dirty="0">
                <a:solidFill>
                  <a:srgbClr val="666666"/>
                </a:solidFill>
                <a:latin typeface="Calibri"/>
                <a:cs typeface="Calibri"/>
              </a:rPr>
              <a:t>good</a:t>
            </a:r>
            <a:r>
              <a:rPr sz="1300" i="0" spc="8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40" dirty="0">
                <a:solidFill>
                  <a:srgbClr val="666666"/>
                </a:solidFill>
                <a:latin typeface="Calibri"/>
                <a:cs typeface="Calibri"/>
              </a:rPr>
              <a:t>friends</a:t>
            </a:r>
            <a:r>
              <a:rPr sz="1300" i="0" spc="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80" dirty="0">
                <a:solidFill>
                  <a:srgbClr val="666666"/>
                </a:solidFill>
                <a:latin typeface="Calibri"/>
                <a:cs typeface="Calibri"/>
              </a:rPr>
              <a:t>add</a:t>
            </a:r>
            <a:r>
              <a:rPr sz="1300" i="0" spc="8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90" dirty="0">
                <a:solidFill>
                  <a:srgbClr val="666666"/>
                </a:solidFill>
                <a:latin typeface="Calibri"/>
                <a:cs typeface="Calibri"/>
              </a:rPr>
              <a:t>to </a:t>
            </a:r>
            <a:r>
              <a:rPr sz="1300" i="0" spc="145" dirty="0">
                <a:solidFill>
                  <a:srgbClr val="666666"/>
                </a:solidFill>
                <a:latin typeface="Calibri"/>
                <a:cs typeface="Calibri"/>
              </a:rPr>
              <a:t>our</a:t>
            </a:r>
            <a:r>
              <a:rPr sz="1300" i="0" spc="1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25" dirty="0">
                <a:solidFill>
                  <a:srgbClr val="666666"/>
                </a:solidFill>
                <a:latin typeface="Calibri"/>
                <a:cs typeface="Calibri"/>
              </a:rPr>
              <a:t>well-</a:t>
            </a:r>
            <a:r>
              <a:rPr sz="1300" i="0" spc="175" dirty="0">
                <a:solidFill>
                  <a:srgbClr val="666666"/>
                </a:solidFill>
                <a:latin typeface="Calibri"/>
                <a:cs typeface="Calibri"/>
              </a:rPr>
              <a:t>being</a:t>
            </a:r>
            <a:r>
              <a:rPr sz="1300" i="0" spc="15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(Hartup</a:t>
            </a:r>
            <a:r>
              <a:rPr sz="1100" b="0" i="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100" b="0" i="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Stevens,</a:t>
            </a:r>
            <a:r>
              <a:rPr sz="1100" b="0" i="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1997).</a:t>
            </a:r>
            <a:endParaRPr sz="1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Lucida Sans Unicode"/>
              <a:cs typeface="Lucida Sans Unicode"/>
            </a:endParaRPr>
          </a:p>
          <a:p>
            <a:pPr marL="12700" marR="124460">
              <a:lnSpc>
                <a:spcPct val="115599"/>
              </a:lnSpc>
            </a:pP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If</a:t>
            </a:r>
            <a:r>
              <a:rPr sz="1300" b="0" i="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you</a:t>
            </a:r>
            <a:r>
              <a:rPr sz="1300" b="0" i="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believe</a:t>
            </a:r>
            <a:r>
              <a:rPr sz="1300" b="0" i="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you</a:t>
            </a:r>
            <a:r>
              <a:rPr sz="1300" b="0" i="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have</a:t>
            </a:r>
            <a:r>
              <a:rPr sz="1300" b="0" i="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i="0" spc="150" dirty="0">
                <a:solidFill>
                  <a:srgbClr val="666666"/>
                </a:solidFill>
                <a:latin typeface="Calibri"/>
                <a:cs typeface="Calibri"/>
              </a:rPr>
              <a:t>emotional</a:t>
            </a:r>
            <a:r>
              <a:rPr sz="1300" i="0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55" dirty="0">
                <a:solidFill>
                  <a:srgbClr val="666666"/>
                </a:solidFill>
                <a:latin typeface="Calibri"/>
                <a:cs typeface="Calibri"/>
              </a:rPr>
              <a:t>support</a:t>
            </a:r>
            <a:r>
              <a:rPr sz="1300" i="0" spc="130" dirty="0">
                <a:solidFill>
                  <a:srgbClr val="666666"/>
                </a:solidFill>
                <a:latin typeface="Calibri"/>
                <a:cs typeface="Calibri"/>
              </a:rPr>
              <a:t> in</a:t>
            </a:r>
            <a:r>
              <a:rPr sz="1300" i="0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55" dirty="0">
                <a:solidFill>
                  <a:srgbClr val="666666"/>
                </a:solidFill>
                <a:latin typeface="Calibri"/>
                <a:cs typeface="Calibri"/>
              </a:rPr>
              <a:t>the</a:t>
            </a:r>
            <a:r>
              <a:rPr sz="1300" i="0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300" i="0" spc="155" dirty="0">
                <a:solidFill>
                  <a:srgbClr val="666666"/>
                </a:solidFill>
                <a:latin typeface="Calibri"/>
                <a:cs typeface="Calibri"/>
              </a:rPr>
              <a:t>workplace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you</a:t>
            </a:r>
            <a:r>
              <a:rPr sz="1300" b="0" i="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are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spc="-75" dirty="0">
                <a:solidFill>
                  <a:srgbClr val="666666"/>
                </a:solidFill>
                <a:latin typeface="Lucida Sans Unicode"/>
                <a:cs typeface="Lucida Sans Unicode"/>
              </a:rPr>
              <a:t>2.4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times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more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likely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to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live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(over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a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spc="-35" dirty="0">
                <a:solidFill>
                  <a:srgbClr val="666666"/>
                </a:solidFill>
                <a:latin typeface="Lucida Sans Unicode"/>
                <a:cs typeface="Lucida Sans Unicode"/>
              </a:rPr>
              <a:t>20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yr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period)</a:t>
            </a:r>
            <a:r>
              <a:rPr sz="13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spc="35" dirty="0">
                <a:solidFill>
                  <a:srgbClr val="666666"/>
                </a:solidFill>
                <a:latin typeface="Lucida Sans Unicode"/>
                <a:cs typeface="Lucida Sans Unicode"/>
              </a:rPr>
              <a:t>than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people</a:t>
            </a:r>
            <a:r>
              <a:rPr sz="1300" b="0" i="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who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do</a:t>
            </a:r>
            <a:r>
              <a:rPr sz="1300" b="0" i="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not</a:t>
            </a:r>
            <a:r>
              <a:rPr sz="1300" b="0" i="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have</a:t>
            </a:r>
            <a:r>
              <a:rPr sz="1300" b="0" i="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emotional</a:t>
            </a:r>
            <a:r>
              <a:rPr sz="1300" b="0" i="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3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support</a:t>
            </a:r>
            <a:r>
              <a:rPr sz="1300" b="0" i="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</a:rPr>
              <a:t>(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Shirom,</a:t>
            </a:r>
            <a:r>
              <a:rPr sz="1100" b="0" i="0" spc="6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 </a:t>
            </a:r>
            <a:r>
              <a:rPr sz="1100" b="0" i="0" spc="-4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Toker,</a:t>
            </a:r>
            <a:r>
              <a:rPr sz="1100" b="0" i="0" spc="6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 </a:t>
            </a:r>
            <a:r>
              <a:rPr sz="1100" b="0" i="0" spc="-1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Alkalay,</a:t>
            </a:r>
            <a:r>
              <a:rPr sz="11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100" b="0" i="0" spc="5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Jacobsen</a:t>
            </a:r>
            <a:r>
              <a:rPr sz="1100" b="0" i="0" spc="4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and</a:t>
            </a:r>
            <a:r>
              <a:rPr sz="1100" b="0" i="0" spc="4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 </a:t>
            </a:r>
            <a:r>
              <a:rPr sz="1100" b="0" i="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Balicer,</a:t>
            </a:r>
            <a:r>
              <a:rPr sz="1100" b="0" i="0" spc="45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 </a:t>
            </a:r>
            <a:r>
              <a:rPr sz="1100" b="0" i="0" spc="-10" dirty="0">
                <a:solidFill>
                  <a:srgbClr val="666666"/>
                </a:solidFill>
                <a:latin typeface="Lucida Sans Unicode"/>
                <a:cs typeface="Lucida Sans Unicode"/>
                <a:hlinkClick r:id="rId3"/>
              </a:rPr>
              <a:t>2011</a:t>
            </a:r>
            <a:r>
              <a:rPr sz="1100" b="0" i="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)</a:t>
            </a:r>
            <a:endParaRPr sz="1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725" y="525948"/>
            <a:ext cx="5313045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spc="335" dirty="0">
                <a:solidFill>
                  <a:srgbClr val="000000"/>
                </a:solidFill>
              </a:rPr>
              <a:t>Building</a:t>
            </a:r>
            <a:r>
              <a:rPr sz="2500" spc="160" dirty="0">
                <a:solidFill>
                  <a:srgbClr val="000000"/>
                </a:solidFill>
              </a:rPr>
              <a:t> </a:t>
            </a:r>
            <a:r>
              <a:rPr sz="2500" spc="270" dirty="0">
                <a:solidFill>
                  <a:srgbClr val="000000"/>
                </a:solidFill>
              </a:rPr>
              <a:t>relationships</a:t>
            </a:r>
            <a:r>
              <a:rPr sz="2500" spc="165" dirty="0">
                <a:solidFill>
                  <a:srgbClr val="000000"/>
                </a:solidFill>
              </a:rPr>
              <a:t> </a:t>
            </a:r>
            <a:r>
              <a:rPr sz="2500" spc="220" dirty="0">
                <a:solidFill>
                  <a:srgbClr val="000000"/>
                </a:solidFill>
              </a:rPr>
              <a:t>(at</a:t>
            </a:r>
            <a:r>
              <a:rPr sz="2500" spc="165" dirty="0">
                <a:solidFill>
                  <a:srgbClr val="000000"/>
                </a:solidFill>
              </a:rPr>
              <a:t> </a:t>
            </a:r>
            <a:r>
              <a:rPr sz="2500" spc="275" dirty="0">
                <a:solidFill>
                  <a:srgbClr val="000000"/>
                </a:solidFill>
              </a:rPr>
              <a:t>work)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333975" y="1522532"/>
            <a:ext cx="7993380" cy="2538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800" spc="70" dirty="0">
                <a:solidFill>
                  <a:srgbClr val="595959"/>
                </a:solidFill>
                <a:latin typeface="Lucida Sans Unicode"/>
                <a:cs typeface="Lucida Sans Unicode"/>
              </a:rPr>
              <a:t>“Many</a:t>
            </a:r>
            <a:r>
              <a:rPr sz="180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of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us</a:t>
            </a:r>
            <a:r>
              <a:rPr sz="180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strive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for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a</a:t>
            </a:r>
            <a:r>
              <a:rPr sz="180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meaningful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job,</a:t>
            </a:r>
            <a:r>
              <a:rPr sz="180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595959"/>
                </a:solidFill>
                <a:latin typeface="Lucida Sans Unicode"/>
                <a:cs typeface="Lucida Sans Unicode"/>
              </a:rPr>
              <a:t>an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impressive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title,</a:t>
            </a:r>
            <a:r>
              <a:rPr sz="180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or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a</a:t>
            </a:r>
            <a:r>
              <a:rPr sz="180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sizable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salary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at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595959"/>
                </a:solidFill>
                <a:latin typeface="Lucida Sans Unicode"/>
                <a:cs typeface="Lucida Sans Unicode"/>
              </a:rPr>
              <a:t>the</a:t>
            </a:r>
            <a:r>
              <a:rPr sz="1800" spc="-3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ideal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company.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In</a:t>
            </a:r>
            <a:r>
              <a:rPr sz="1800" spc="-3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Lucida Sans Unicode"/>
                <a:cs typeface="Lucida Sans Unicode"/>
              </a:rPr>
              <a:t>doing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-85" dirty="0">
                <a:solidFill>
                  <a:srgbClr val="595959"/>
                </a:solidFill>
                <a:latin typeface="Lucida Sans Unicode"/>
                <a:cs typeface="Lucida Sans Unicode"/>
              </a:rPr>
              <a:t>so,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595959"/>
                </a:solidFill>
                <a:latin typeface="Lucida Sans Unicode"/>
                <a:cs typeface="Lucida Sans Unicode"/>
              </a:rPr>
              <a:t>we</a:t>
            </a:r>
            <a:r>
              <a:rPr sz="1800" spc="-3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drastically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595959"/>
                </a:solidFill>
                <a:latin typeface="Lucida Sans Unicode"/>
                <a:cs typeface="Lucida Sans Unicode"/>
              </a:rPr>
              <a:t>undervalue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595959"/>
                </a:solidFill>
                <a:latin typeface="Lucida Sans Unicode"/>
                <a:cs typeface="Lucida Sans Unicode"/>
              </a:rPr>
              <a:t>the </a:t>
            </a:r>
            <a:r>
              <a:rPr sz="1800" spc="60" dirty="0">
                <a:solidFill>
                  <a:srgbClr val="595959"/>
                </a:solidFill>
                <a:latin typeface="Lucida Sans Unicode"/>
                <a:cs typeface="Lucida Sans Unicode"/>
              </a:rPr>
              <a:t>importance</a:t>
            </a:r>
            <a:r>
              <a:rPr sz="1800" spc="-8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of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relationships,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even</a:t>
            </a:r>
            <a:r>
              <a:rPr sz="18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b="1" spc="265" dirty="0">
                <a:solidFill>
                  <a:srgbClr val="595959"/>
                </a:solidFill>
                <a:latin typeface="Calibri"/>
                <a:cs typeface="Calibri"/>
              </a:rPr>
              <a:t>though</a:t>
            </a:r>
            <a:r>
              <a:rPr sz="1800" b="1" spc="1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195" dirty="0">
                <a:solidFill>
                  <a:srgbClr val="595959"/>
                </a:solidFill>
                <a:latin typeface="Calibri"/>
                <a:cs typeface="Calibri"/>
              </a:rPr>
              <a:t>extensive</a:t>
            </a:r>
            <a:r>
              <a:rPr sz="1800" b="1" spc="1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204" dirty="0">
                <a:solidFill>
                  <a:srgbClr val="595959"/>
                </a:solidFill>
                <a:latin typeface="Calibri"/>
                <a:cs typeface="Calibri"/>
              </a:rPr>
              <a:t>research</a:t>
            </a:r>
            <a:r>
              <a:rPr sz="1800" b="1" spc="1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235" dirty="0">
                <a:solidFill>
                  <a:srgbClr val="595959"/>
                </a:solidFill>
                <a:latin typeface="Calibri"/>
                <a:cs typeface="Calibri"/>
              </a:rPr>
              <a:t>shows </a:t>
            </a:r>
            <a:r>
              <a:rPr sz="1800" b="1" spc="200" dirty="0">
                <a:solidFill>
                  <a:srgbClr val="595959"/>
                </a:solidFill>
                <a:latin typeface="Calibri"/>
                <a:cs typeface="Calibri"/>
              </a:rPr>
              <a:t>that</a:t>
            </a:r>
            <a:r>
              <a:rPr sz="1800" b="1" spc="1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114" dirty="0">
                <a:solidFill>
                  <a:srgbClr val="595959"/>
                </a:solidFill>
                <a:latin typeface="Calibri"/>
                <a:cs typeface="Calibri"/>
              </a:rPr>
              <a:t>it’s</a:t>
            </a:r>
            <a:r>
              <a:rPr sz="1800" b="1" spc="1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595959"/>
                </a:solidFill>
                <a:latin typeface="Calibri"/>
                <a:cs typeface="Calibri"/>
              </a:rPr>
              <a:t>people,</a:t>
            </a:r>
            <a:r>
              <a:rPr sz="1800" b="1" spc="1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210" dirty="0">
                <a:solidFill>
                  <a:srgbClr val="595959"/>
                </a:solidFill>
                <a:latin typeface="Calibri"/>
                <a:cs typeface="Calibri"/>
              </a:rPr>
              <a:t>not</a:t>
            </a:r>
            <a:r>
              <a:rPr sz="1800" b="1" spc="13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220" dirty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1800" b="1" spc="1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200" dirty="0">
                <a:solidFill>
                  <a:srgbClr val="595959"/>
                </a:solidFill>
                <a:latin typeface="Calibri"/>
                <a:cs typeface="Calibri"/>
              </a:rPr>
              <a:t>perfect</a:t>
            </a:r>
            <a:r>
              <a:rPr sz="1800" b="1" spc="1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800" b="1" spc="95" dirty="0">
                <a:solidFill>
                  <a:srgbClr val="595959"/>
                </a:solidFill>
                <a:latin typeface="Calibri"/>
                <a:cs typeface="Calibri"/>
              </a:rPr>
              <a:t>job</a:t>
            </a:r>
            <a:r>
              <a:rPr sz="1800" spc="95" dirty="0">
                <a:solidFill>
                  <a:srgbClr val="595959"/>
                </a:solidFill>
                <a:latin typeface="Lucida Sans Unicode"/>
                <a:cs typeface="Lucida Sans Unicode"/>
              </a:rPr>
              <a:t>,</a:t>
            </a:r>
            <a:r>
              <a:rPr sz="1800" spc="-7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595959"/>
                </a:solidFill>
                <a:latin typeface="Lucida Sans Unicode"/>
                <a:cs typeface="Lucida Sans Unicode"/>
              </a:rPr>
              <a:t>that</a:t>
            </a:r>
            <a:r>
              <a:rPr sz="1800" spc="-7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lead</a:t>
            </a:r>
            <a:r>
              <a:rPr sz="1800" spc="-7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to</a:t>
            </a:r>
            <a:r>
              <a:rPr sz="1800" spc="-7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fulﬁllment.”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50">
              <a:latin typeface="Lucida Sans Unicode"/>
              <a:cs typeface="Lucida Sans Unicode"/>
            </a:endParaRPr>
          </a:p>
          <a:p>
            <a:pPr marL="469900" marR="421005" indent="-367030">
              <a:lnSpc>
                <a:spcPct val="114999"/>
              </a:lnSpc>
              <a:buFont typeface="Arial"/>
              <a:buChar char="●"/>
              <a:tabLst>
                <a:tab pos="469900" algn="l"/>
              </a:tabLst>
            </a:pPr>
            <a:r>
              <a:rPr sz="1800" spc="150" dirty="0">
                <a:solidFill>
                  <a:srgbClr val="595959"/>
                </a:solidFill>
                <a:latin typeface="Lucida Sans Unicode"/>
                <a:cs typeface="Lucida Sans Unicode"/>
              </a:rPr>
              <a:t>But</a:t>
            </a:r>
            <a:r>
              <a:rPr sz="18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u="heavy" spc="9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Lucida Sans Unicode"/>
                <a:cs typeface="Lucida Sans Unicode"/>
              </a:rPr>
              <a:t>how</a:t>
            </a:r>
            <a:r>
              <a:rPr sz="18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595959"/>
                </a:solidFill>
                <a:latin typeface="Lucida Sans Unicode"/>
                <a:cs typeface="Lucida Sans Unicode"/>
              </a:rPr>
              <a:t>can</a:t>
            </a:r>
            <a:r>
              <a:rPr sz="18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595959"/>
                </a:solidFill>
                <a:latin typeface="Lucida Sans Unicode"/>
                <a:cs typeface="Lucida Sans Unicode"/>
              </a:rPr>
              <a:t>we</a:t>
            </a:r>
            <a:r>
              <a:rPr sz="18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build</a:t>
            </a:r>
            <a:r>
              <a:rPr sz="18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meaningful</a:t>
            </a:r>
            <a:r>
              <a:rPr sz="18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relationships</a:t>
            </a:r>
            <a:r>
              <a:rPr sz="18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in</a:t>
            </a:r>
            <a:r>
              <a:rPr sz="18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such</a:t>
            </a:r>
            <a:r>
              <a:rPr sz="18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a</a:t>
            </a:r>
            <a:r>
              <a:rPr sz="18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busy </a:t>
            </a:r>
            <a:r>
              <a:rPr sz="1800" spc="-50" dirty="0">
                <a:solidFill>
                  <a:srgbClr val="595959"/>
                </a:solidFill>
                <a:latin typeface="Lucida Sans Unicode"/>
                <a:cs typeface="Lucida Sans Unicode"/>
              </a:rPr>
              <a:t>and/or</a:t>
            </a:r>
            <a:r>
              <a:rPr sz="18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595959"/>
                </a:solidFill>
                <a:latin typeface="Lucida Sans Unicode"/>
                <a:cs typeface="Lucida Sans Unicode"/>
              </a:rPr>
              <a:t>“professional”</a:t>
            </a:r>
            <a:r>
              <a:rPr sz="1800" spc="-1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595959"/>
                </a:solidFill>
                <a:latin typeface="Lucida Sans Unicode"/>
                <a:cs typeface="Lucida Sans Unicode"/>
              </a:rPr>
              <a:t>environment?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225" y="4838545"/>
            <a:ext cx="49041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Tahoma"/>
                <a:cs typeface="Tahoma"/>
              </a:rPr>
              <a:t>SOURCE:</a:t>
            </a:r>
            <a:r>
              <a:rPr sz="1000" spc="495" dirty="0">
                <a:latin typeface="Tahoma"/>
                <a:cs typeface="Tahoma"/>
              </a:rPr>
              <a:t> </a:t>
            </a:r>
            <a:r>
              <a:rPr sz="1000" spc="-30" dirty="0">
                <a:latin typeface="Tahoma"/>
                <a:cs typeface="Tahoma"/>
              </a:rPr>
              <a:t>https://hbr.org/2019/07/to-</a:t>
            </a:r>
            <a:r>
              <a:rPr sz="1000" spc="-35" dirty="0">
                <a:latin typeface="Tahoma"/>
                <a:cs typeface="Tahoma"/>
              </a:rPr>
              <a:t>be-happier-</a:t>
            </a:r>
            <a:r>
              <a:rPr sz="1000" spc="-30" dirty="0">
                <a:latin typeface="Tahoma"/>
                <a:cs typeface="Tahoma"/>
              </a:rPr>
              <a:t>at-</a:t>
            </a:r>
            <a:r>
              <a:rPr sz="1000" spc="-40" dirty="0">
                <a:latin typeface="Tahoma"/>
                <a:cs typeface="Tahoma"/>
              </a:rPr>
              <a:t>work-</a:t>
            </a:r>
            <a:r>
              <a:rPr sz="1000" spc="-35" dirty="0">
                <a:latin typeface="Tahoma"/>
                <a:cs typeface="Tahoma"/>
              </a:rPr>
              <a:t>invest-</a:t>
            </a:r>
            <a:r>
              <a:rPr sz="1000" spc="-40" dirty="0">
                <a:latin typeface="Tahoma"/>
                <a:cs typeface="Tahoma"/>
              </a:rPr>
              <a:t>more-</a:t>
            </a:r>
            <a:r>
              <a:rPr sz="1000" spc="-30" dirty="0">
                <a:latin typeface="Tahoma"/>
                <a:cs typeface="Tahoma"/>
              </a:rPr>
              <a:t>in-your-</a:t>
            </a:r>
            <a:r>
              <a:rPr sz="1000" spc="-10" dirty="0">
                <a:latin typeface="Tahoma"/>
                <a:cs typeface="Tahoma"/>
              </a:rPr>
              <a:t>relationships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875" y="165630"/>
            <a:ext cx="57289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90" dirty="0">
                <a:solidFill>
                  <a:srgbClr val="000000"/>
                </a:solidFill>
              </a:rPr>
              <a:t>Barriers</a:t>
            </a:r>
            <a:r>
              <a:rPr sz="2800" spc="170" dirty="0">
                <a:solidFill>
                  <a:srgbClr val="000000"/>
                </a:solidFill>
              </a:rPr>
              <a:t> </a:t>
            </a:r>
            <a:r>
              <a:rPr sz="2800" spc="250" dirty="0">
                <a:solidFill>
                  <a:srgbClr val="000000"/>
                </a:solidFill>
              </a:rPr>
              <a:t>to</a:t>
            </a:r>
            <a:r>
              <a:rPr sz="2800" spc="175" dirty="0">
                <a:solidFill>
                  <a:srgbClr val="000000"/>
                </a:solidFill>
              </a:rPr>
              <a:t> </a:t>
            </a:r>
            <a:r>
              <a:rPr sz="2800" spc="390" dirty="0">
                <a:solidFill>
                  <a:srgbClr val="000000"/>
                </a:solidFill>
              </a:rPr>
              <a:t>connecting</a:t>
            </a:r>
            <a:r>
              <a:rPr sz="2800" spc="175" dirty="0">
                <a:solidFill>
                  <a:srgbClr val="000000"/>
                </a:solidFill>
              </a:rPr>
              <a:t> </a:t>
            </a:r>
            <a:r>
              <a:rPr sz="2800" spc="290" dirty="0">
                <a:solidFill>
                  <a:srgbClr val="000000"/>
                </a:solidFill>
              </a:rPr>
              <a:t>at</a:t>
            </a:r>
            <a:r>
              <a:rPr sz="2800" spc="175" dirty="0">
                <a:solidFill>
                  <a:srgbClr val="000000"/>
                </a:solidFill>
              </a:rPr>
              <a:t> </a:t>
            </a:r>
            <a:r>
              <a:rPr sz="2800" spc="350" dirty="0">
                <a:solidFill>
                  <a:srgbClr val="000000"/>
                </a:solidFill>
              </a:rPr>
              <a:t>work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562800" y="931603"/>
            <a:ext cx="1432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heavy" spc="13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Not</a:t>
            </a:r>
            <a:r>
              <a:rPr sz="1200" b="1" u="heavy" spc="7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18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enough</a:t>
            </a:r>
            <a:r>
              <a:rPr sz="1200" b="1" u="heavy" spc="8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8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time!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2800" y="1449764"/>
            <a:ext cx="15132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“I</a:t>
            </a:r>
            <a:r>
              <a:rPr sz="1200" spc="-5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just</a:t>
            </a:r>
            <a:r>
              <a:rPr sz="1200" spc="-5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595959"/>
                </a:solidFill>
                <a:latin typeface="Lucida Sans Unicode"/>
                <a:cs typeface="Lucida Sans Unicode"/>
              </a:rPr>
              <a:t>want</a:t>
            </a:r>
            <a:r>
              <a:rPr sz="1200" spc="-4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to</a:t>
            </a:r>
            <a:r>
              <a:rPr sz="1200" spc="-5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30" dirty="0">
                <a:solidFill>
                  <a:srgbClr val="595959"/>
                </a:solidFill>
                <a:latin typeface="Lucida Sans Unicode"/>
                <a:cs typeface="Lucida Sans Unicode"/>
              </a:rPr>
              <a:t>get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done</a:t>
            </a:r>
            <a:r>
              <a:rPr sz="12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so</a:t>
            </a:r>
            <a:r>
              <a:rPr sz="12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I</a:t>
            </a:r>
            <a:r>
              <a:rPr sz="12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595959"/>
                </a:solidFill>
                <a:latin typeface="Lucida Sans Unicode"/>
                <a:cs typeface="Lucida Sans Unicode"/>
              </a:rPr>
              <a:t>can</a:t>
            </a:r>
            <a:r>
              <a:rPr sz="12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595959"/>
                </a:solidFill>
                <a:latin typeface="Lucida Sans Unicode"/>
                <a:cs typeface="Lucida Sans Unicode"/>
              </a:rPr>
              <a:t>hang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out</a:t>
            </a:r>
            <a:r>
              <a:rPr sz="1200" spc="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with</a:t>
            </a:r>
            <a:r>
              <a:rPr sz="1200" spc="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70" dirty="0">
                <a:solidFill>
                  <a:srgbClr val="595959"/>
                </a:solidFill>
                <a:latin typeface="Lucida Sans Unicode"/>
                <a:cs typeface="Lucida Sans Unicode"/>
              </a:rPr>
              <a:t>my</a:t>
            </a:r>
            <a:r>
              <a:rPr sz="1200" spc="3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friends </a:t>
            </a:r>
            <a:r>
              <a:rPr sz="1200" spc="50" dirty="0">
                <a:solidFill>
                  <a:srgbClr val="595959"/>
                </a:solidFill>
                <a:latin typeface="Lucida Sans Unicode"/>
                <a:cs typeface="Lucida Sans Unicode"/>
              </a:rPr>
              <a:t>and</a:t>
            </a:r>
            <a:r>
              <a:rPr sz="1200" spc="-7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family”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2800" y="2516563"/>
            <a:ext cx="1602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“I’m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only</a:t>
            </a:r>
            <a:r>
              <a:rPr sz="1200" spc="-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on</a:t>
            </a:r>
            <a:r>
              <a:rPr sz="1200" spc="-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this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service</a:t>
            </a:r>
            <a:r>
              <a:rPr sz="12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 for</a:t>
            </a:r>
            <a:r>
              <a:rPr sz="1200" spc="-1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90" dirty="0">
                <a:solidFill>
                  <a:srgbClr val="595959"/>
                </a:solidFill>
                <a:latin typeface="Lucida Sans Unicode"/>
                <a:cs typeface="Lucida Sans Unicode"/>
              </a:rPr>
              <a:t>2</a:t>
            </a:r>
            <a:r>
              <a:rPr sz="1200" spc="-1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weeks…”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88160" y="931603"/>
            <a:ext cx="148717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5095">
              <a:lnSpc>
                <a:spcPct val="100000"/>
              </a:lnSpc>
              <a:spcBef>
                <a:spcPts val="100"/>
              </a:spcBef>
            </a:pPr>
            <a:r>
              <a:rPr sz="1200" b="1" u="heavy" spc="15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Workplace</a:t>
            </a:r>
            <a:r>
              <a:rPr sz="1200" b="1" u="heavy" spc="7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11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is</a:t>
            </a:r>
            <a:r>
              <a:rPr sz="1200" b="1" u="heavy" spc="7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9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too</a:t>
            </a:r>
            <a:r>
              <a:rPr sz="1200" b="1" spc="9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u="heavy" spc="10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transactional!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“My</a:t>
            </a:r>
            <a:r>
              <a:rPr sz="1200" spc="114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colleagues</a:t>
            </a:r>
            <a:r>
              <a:rPr sz="1200" spc="12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just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don’t</a:t>
            </a:r>
            <a:r>
              <a:rPr sz="1200" spc="-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30" dirty="0">
                <a:solidFill>
                  <a:srgbClr val="595959"/>
                </a:solidFill>
                <a:latin typeface="Lucida Sans Unicode"/>
                <a:cs typeface="Lucida Sans Unicode"/>
              </a:rPr>
              <a:t>seem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interested”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88160" y="2257483"/>
            <a:ext cx="15900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“Everyone</a:t>
            </a:r>
            <a:r>
              <a:rPr sz="1200" spc="10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srgbClr val="595959"/>
                </a:solidFill>
                <a:latin typeface="Lucida Sans Unicode"/>
                <a:cs typeface="Lucida Sans Unicode"/>
              </a:rPr>
              <a:t>is</a:t>
            </a:r>
            <a:r>
              <a:rPr sz="1200" spc="10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focused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on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setting </a:t>
            </a:r>
            <a:r>
              <a:rPr sz="1200" spc="10" dirty="0">
                <a:solidFill>
                  <a:srgbClr val="595959"/>
                </a:solidFill>
                <a:latin typeface="Lucida Sans Unicode"/>
                <a:cs typeface="Lucida Sans Unicode"/>
              </a:rPr>
              <a:t>themselves</a:t>
            </a:r>
            <a:r>
              <a:rPr sz="1200" spc="3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60" dirty="0">
                <a:solidFill>
                  <a:srgbClr val="595959"/>
                </a:solidFill>
                <a:latin typeface="Lucida Sans Unicode"/>
                <a:cs typeface="Lucida Sans Unicode"/>
              </a:rPr>
              <a:t>up</a:t>
            </a:r>
            <a:r>
              <a:rPr sz="1200" spc="4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for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the</a:t>
            </a:r>
            <a:r>
              <a:rPr sz="1200" spc="2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next</a:t>
            </a:r>
            <a:r>
              <a:rPr sz="1200" spc="2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step”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3522" y="931603"/>
            <a:ext cx="1645920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u="heavy" spc="15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Everything</a:t>
            </a:r>
            <a:r>
              <a:rPr sz="1200" b="1" u="heavy" spc="7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9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I’ve</a:t>
            </a:r>
            <a:r>
              <a:rPr sz="1200" b="1" u="heavy" spc="7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10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tried</a:t>
            </a:r>
            <a:r>
              <a:rPr sz="1200" b="1" spc="10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u="heavy" spc="11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is</a:t>
            </a:r>
            <a:r>
              <a:rPr sz="1200" b="1" u="heavy" spc="6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12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just</a:t>
            </a:r>
            <a:r>
              <a:rPr sz="1200" b="1" u="heavy" spc="70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heavy" spc="95" dirty="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Calibri"/>
                <a:cs typeface="Calibri"/>
              </a:rPr>
              <a:t>painful!</a:t>
            </a:r>
            <a:endParaRPr sz="1200">
              <a:latin typeface="Calibri"/>
              <a:cs typeface="Calibri"/>
            </a:endParaRPr>
          </a:p>
          <a:p>
            <a:pPr marL="12700" marR="64769">
              <a:lnSpc>
                <a:spcPct val="100000"/>
              </a:lnSpc>
              <a:spcBef>
                <a:spcPts val="600"/>
              </a:spcBef>
            </a:pPr>
            <a:r>
              <a:rPr sz="1200" spc="-30" dirty="0">
                <a:solidFill>
                  <a:srgbClr val="595959"/>
                </a:solidFill>
                <a:latin typeface="Lucida Sans Unicode"/>
                <a:cs typeface="Lucida Sans Unicode"/>
              </a:rPr>
              <a:t>“Mixers/social</a:t>
            </a:r>
            <a:r>
              <a:rPr sz="1200" spc="3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events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are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awkward”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3522" y="2074603"/>
            <a:ext cx="16440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“I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just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talk</a:t>
            </a:r>
            <a:r>
              <a:rPr sz="1200" spc="36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with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the </a:t>
            </a:r>
            <a:r>
              <a:rPr sz="1200" spc="50" dirty="0">
                <a:solidFill>
                  <a:srgbClr val="595959"/>
                </a:solidFill>
                <a:latin typeface="Lucida Sans Unicode"/>
                <a:cs typeface="Lucida Sans Unicode"/>
              </a:rPr>
              <a:t>same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 people</a:t>
            </a:r>
            <a:r>
              <a:rPr sz="1200" spc="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I</a:t>
            </a:r>
            <a:r>
              <a:rPr sz="1200" spc="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always </a:t>
            </a:r>
            <a:r>
              <a:rPr sz="12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do”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3522" y="2958524"/>
            <a:ext cx="1145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95959"/>
                </a:solidFill>
                <a:latin typeface="Lucida Sans Unicode"/>
                <a:cs typeface="Lucida Sans Unicode"/>
              </a:rPr>
              <a:t>“Icebreakers</a:t>
            </a:r>
            <a:r>
              <a:rPr sz="1200" spc="15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:(“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9774" y="3637650"/>
            <a:ext cx="5403215" cy="615950"/>
          </a:xfrm>
          <a:prstGeom prst="rect">
            <a:avLst/>
          </a:prstGeom>
          <a:solidFill>
            <a:srgbClr val="C9DAF7"/>
          </a:solidFill>
        </p:spPr>
        <p:txBody>
          <a:bodyPr vert="horz" wrap="square" lIns="0" tIns="7874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20"/>
              </a:spcBef>
            </a:pPr>
            <a:r>
              <a:rPr sz="1400" b="1" spc="170" dirty="0">
                <a:latin typeface="Calibri"/>
                <a:cs typeface="Calibri"/>
              </a:rPr>
              <a:t>Friendships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235" dirty="0">
                <a:latin typeface="Calibri"/>
                <a:cs typeface="Calibri"/>
              </a:rPr>
              <a:t>ARE</a:t>
            </a:r>
            <a:r>
              <a:rPr sz="1400" b="1" spc="95" dirty="0">
                <a:latin typeface="Calibri"/>
                <a:cs typeface="Calibri"/>
              </a:rPr>
              <a:t> </a:t>
            </a:r>
            <a:r>
              <a:rPr sz="1400" b="1" spc="165" dirty="0">
                <a:latin typeface="Calibri"/>
                <a:cs typeface="Calibri"/>
              </a:rPr>
              <a:t>important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14" dirty="0">
                <a:latin typeface="Calibri"/>
                <a:cs typeface="Calibri"/>
              </a:rPr>
              <a:t>for</a:t>
            </a:r>
            <a:r>
              <a:rPr sz="1400" b="1" spc="95" dirty="0">
                <a:latin typeface="Calibri"/>
                <a:cs typeface="Calibri"/>
              </a:rPr>
              <a:t> </a:t>
            </a:r>
            <a:r>
              <a:rPr sz="1400" b="1" spc="145" dirty="0">
                <a:latin typeface="Calibri"/>
                <a:cs typeface="Calibri"/>
              </a:rPr>
              <a:t>professional</a:t>
            </a:r>
            <a:r>
              <a:rPr sz="1400" b="1" spc="95" dirty="0">
                <a:latin typeface="Calibri"/>
                <a:cs typeface="Calibri"/>
              </a:rPr>
              <a:t> </a:t>
            </a:r>
            <a:r>
              <a:rPr sz="1400" b="1" spc="155" dirty="0">
                <a:latin typeface="Calibri"/>
                <a:cs typeface="Calibri"/>
              </a:rPr>
              <a:t>success!</a:t>
            </a:r>
            <a:endParaRPr sz="1400">
              <a:latin typeface="Calibri"/>
              <a:cs typeface="Calibri"/>
            </a:endParaRPr>
          </a:p>
          <a:p>
            <a:pPr marL="542925">
              <a:lnSpc>
                <a:spcPct val="100000"/>
              </a:lnSpc>
            </a:pPr>
            <a:r>
              <a:rPr sz="1400" spc="140" dirty="0">
                <a:latin typeface="Century Gothic"/>
                <a:cs typeface="Century Gothic"/>
              </a:rPr>
              <a:t>↑</a:t>
            </a:r>
            <a:r>
              <a:rPr sz="140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effectiveness,</a:t>
            </a:r>
            <a:r>
              <a:rPr sz="1400" spc="5" dirty="0">
                <a:latin typeface="Century Gothic"/>
                <a:cs typeface="Century Gothic"/>
              </a:rPr>
              <a:t> </a:t>
            </a:r>
            <a:r>
              <a:rPr sz="1400" spc="140" dirty="0">
                <a:latin typeface="Century Gothic"/>
                <a:cs typeface="Century Gothic"/>
              </a:rPr>
              <a:t>↑</a:t>
            </a:r>
            <a:r>
              <a:rPr sz="140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decision-</a:t>
            </a:r>
            <a:r>
              <a:rPr sz="1400" spc="50" dirty="0">
                <a:latin typeface="Century Gothic"/>
                <a:cs typeface="Century Gothic"/>
              </a:rPr>
              <a:t>making,</a:t>
            </a:r>
            <a:r>
              <a:rPr sz="1400" spc="5" dirty="0">
                <a:latin typeface="Century Gothic"/>
                <a:cs typeface="Century Gothic"/>
              </a:rPr>
              <a:t> </a:t>
            </a:r>
            <a:r>
              <a:rPr sz="1400" spc="140" dirty="0">
                <a:latin typeface="Century Gothic"/>
                <a:cs typeface="Century Gothic"/>
              </a:rPr>
              <a:t>↑</a:t>
            </a:r>
            <a:r>
              <a:rPr sz="1400" dirty="0">
                <a:latin typeface="Century Gothic"/>
                <a:cs typeface="Century Gothic"/>
              </a:rPr>
              <a:t> </a:t>
            </a:r>
            <a:r>
              <a:rPr sz="1400" spc="-10" dirty="0">
                <a:latin typeface="Century Gothic"/>
                <a:cs typeface="Century Gothic"/>
              </a:rPr>
              <a:t>cooperation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674" y="4595675"/>
            <a:ext cx="8670925" cy="1219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Jehn,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K.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45" dirty="0">
                <a:solidFill>
                  <a:srgbClr val="333333"/>
                </a:solidFill>
                <a:latin typeface="Lucida Sans Unicode"/>
                <a:cs typeface="Lucida Sans Unicode"/>
              </a:rPr>
              <a:t>A.,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&amp;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Shah,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P.</a:t>
            </a:r>
            <a:r>
              <a:rPr sz="8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P.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60" dirty="0">
                <a:solidFill>
                  <a:srgbClr val="333333"/>
                </a:solidFill>
                <a:latin typeface="Lucida Sans Unicode"/>
                <a:cs typeface="Lucida Sans Unicode"/>
              </a:rPr>
              <a:t>(1997).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Interpersonal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relationships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and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task</a:t>
            </a:r>
            <a:r>
              <a:rPr sz="8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performance: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An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examination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of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mediation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processes</a:t>
            </a:r>
            <a:r>
              <a:rPr sz="800" spc="5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in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friendship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and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acquaintance</a:t>
            </a:r>
            <a:r>
              <a:rPr sz="800" spc="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groups.</a:t>
            </a:r>
            <a:r>
              <a:rPr sz="800" spc="-5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Journal</a:t>
            </a:r>
            <a:r>
              <a:rPr sz="800" i="1" spc="80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spc="-25" dirty="0">
                <a:solidFill>
                  <a:srgbClr val="333333"/>
                </a:solidFill>
                <a:latin typeface="Century Gothic"/>
                <a:cs typeface="Century Gothic"/>
              </a:rPr>
              <a:t>of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975" y="4700831"/>
            <a:ext cx="25482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Personality</a:t>
            </a:r>
            <a:r>
              <a:rPr sz="800" i="1" spc="90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and</a:t>
            </a:r>
            <a:r>
              <a:rPr sz="800" i="1" spc="90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Social</a:t>
            </a:r>
            <a:r>
              <a:rPr sz="800" i="1" spc="90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Psychology,</a:t>
            </a:r>
            <a:r>
              <a:rPr sz="800" i="1" spc="9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spc="-10" dirty="0">
                <a:solidFill>
                  <a:srgbClr val="333333"/>
                </a:solidFill>
                <a:latin typeface="Century Gothic"/>
                <a:cs typeface="Century Gothic"/>
              </a:rPr>
              <a:t>72</a:t>
            </a:r>
            <a:r>
              <a:rPr sz="8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(4),</a:t>
            </a:r>
            <a:r>
              <a:rPr sz="800" spc="6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775–790.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674" y="4839515"/>
            <a:ext cx="8969375" cy="1219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30"/>
              </a:lnSpc>
            </a:pP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Chiaburu,</a:t>
            </a:r>
            <a:r>
              <a:rPr sz="8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D.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40" dirty="0">
                <a:solidFill>
                  <a:srgbClr val="333333"/>
                </a:solidFill>
                <a:latin typeface="Lucida Sans Unicode"/>
                <a:cs typeface="Lucida Sans Unicode"/>
              </a:rPr>
              <a:t>S.,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&amp;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Harrison,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D.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30" dirty="0">
                <a:solidFill>
                  <a:srgbClr val="333333"/>
                </a:solidFill>
                <a:latin typeface="Lucida Sans Unicode"/>
                <a:cs typeface="Lucida Sans Unicode"/>
              </a:rPr>
              <a:t>A.</a:t>
            </a:r>
            <a:r>
              <a:rPr sz="8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20" dirty="0">
                <a:solidFill>
                  <a:srgbClr val="333333"/>
                </a:solidFill>
                <a:latin typeface="Lucida Sans Unicode"/>
                <a:cs typeface="Lucida Sans Unicode"/>
              </a:rPr>
              <a:t>(2008).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Do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peers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make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the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place?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Conceptual</a:t>
            </a:r>
            <a:r>
              <a:rPr sz="8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synthesis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and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meta-analysis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of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coworker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effects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on</a:t>
            </a:r>
            <a:r>
              <a:rPr sz="800" spc="2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perceptions,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attitudes,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OCBs,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dirty="0">
                <a:solidFill>
                  <a:srgbClr val="333333"/>
                </a:solidFill>
                <a:latin typeface="Lucida Sans Unicode"/>
                <a:cs typeface="Lucida Sans Unicode"/>
              </a:rPr>
              <a:t>and</a:t>
            </a:r>
            <a:r>
              <a:rPr sz="800" spc="30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10" dirty="0">
                <a:solidFill>
                  <a:srgbClr val="333333"/>
                </a:solidFill>
                <a:latin typeface="Lucida Sans Unicode"/>
                <a:cs typeface="Lucida Sans Unicode"/>
              </a:rPr>
              <a:t>performance.</a:t>
            </a:r>
            <a:endParaRPr sz="8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975" y="4944671"/>
            <a:ext cx="23958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Journal</a:t>
            </a:r>
            <a:r>
              <a:rPr sz="800" i="1" spc="40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of</a:t>
            </a:r>
            <a:r>
              <a:rPr sz="800" i="1" spc="4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Applied</a:t>
            </a:r>
            <a:r>
              <a:rPr sz="800" i="1" spc="4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dirty="0">
                <a:solidFill>
                  <a:srgbClr val="333333"/>
                </a:solidFill>
                <a:latin typeface="Century Gothic"/>
                <a:cs typeface="Century Gothic"/>
              </a:rPr>
              <a:t>Psychology,</a:t>
            </a:r>
            <a:r>
              <a:rPr sz="800" i="1" spc="4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800" i="1" spc="-25" dirty="0">
                <a:solidFill>
                  <a:srgbClr val="333333"/>
                </a:solidFill>
                <a:latin typeface="Century Gothic"/>
                <a:cs typeface="Century Gothic"/>
              </a:rPr>
              <a:t>93</a:t>
            </a:r>
            <a:r>
              <a:rPr sz="800" spc="-25" dirty="0">
                <a:solidFill>
                  <a:srgbClr val="333333"/>
                </a:solidFill>
                <a:latin typeface="Lucida Sans Unicode"/>
                <a:cs typeface="Lucida Sans Unicode"/>
              </a:rPr>
              <a:t>(5),</a:t>
            </a:r>
            <a:r>
              <a:rPr sz="800" spc="15" dirty="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sz="800" spc="-70" dirty="0">
                <a:solidFill>
                  <a:srgbClr val="333333"/>
                </a:solidFill>
                <a:latin typeface="Lucida Sans Unicode"/>
                <a:cs typeface="Lucida Sans Unicode"/>
              </a:rPr>
              <a:t>1082–1103.</a:t>
            </a:r>
            <a:endParaRPr sz="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72863"/>
            <a:ext cx="3478121" cy="19706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08468" y="2960145"/>
            <a:ext cx="7136130" cy="2183765"/>
            <a:chOff x="2008468" y="2960145"/>
            <a:chExt cx="7136130" cy="21837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66055"/>
              <a:ext cx="3556273" cy="1877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1" y="3336778"/>
              <a:ext cx="1940148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9" cy="218335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26567" y="3975625"/>
            <a:ext cx="34963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350" dirty="0">
                <a:latin typeface="Calibri"/>
                <a:cs typeface="Calibri"/>
              </a:rPr>
              <a:t>Eisenhower</a:t>
            </a:r>
            <a:r>
              <a:rPr sz="2800" b="1" spc="175" dirty="0">
                <a:latin typeface="Calibri"/>
                <a:cs typeface="Calibri"/>
              </a:rPr>
              <a:t> </a:t>
            </a:r>
            <a:r>
              <a:rPr sz="2800" b="1" spc="240" dirty="0">
                <a:latin typeface="Calibri"/>
                <a:cs typeface="Calibri"/>
              </a:rPr>
              <a:t>Matrix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4328" y="206625"/>
            <a:ext cx="3685549" cy="37101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3025" y="4781360"/>
            <a:ext cx="81241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SOURCE:</a:t>
            </a:r>
            <a:r>
              <a:rPr sz="800" spc="-2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McKay;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Brett;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Kate</a:t>
            </a:r>
            <a:r>
              <a:rPr sz="800" spc="-2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(October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23,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2013).</a:t>
            </a:r>
            <a:r>
              <a:rPr sz="800" spc="-2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"The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Eisenhower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Decision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Matrix:</a:t>
            </a:r>
            <a:r>
              <a:rPr sz="800" spc="-2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How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to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Distinguish</a:t>
            </a:r>
            <a:r>
              <a:rPr sz="800" spc="-2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Between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Urgent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and</a:t>
            </a:r>
            <a:r>
              <a:rPr sz="800" spc="-2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02122"/>
                </a:solidFill>
                <a:latin typeface="Arial"/>
                <a:cs typeface="Arial"/>
              </a:rPr>
              <a:t>Important</a:t>
            </a:r>
            <a:r>
              <a:rPr sz="800" spc="-3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02122"/>
                </a:solidFill>
                <a:latin typeface="Arial"/>
                <a:cs typeface="Arial"/>
              </a:rPr>
              <a:t>Tasks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and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Make</a:t>
            </a:r>
            <a:r>
              <a:rPr sz="800" spc="-2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Real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Progress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202122"/>
                </a:solidFill>
                <a:latin typeface="Arial"/>
                <a:cs typeface="Arial"/>
              </a:rPr>
              <a:t>in</a:t>
            </a:r>
            <a:r>
              <a:rPr sz="800" spc="-35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02122"/>
                </a:solidFill>
                <a:latin typeface="Arial"/>
                <a:cs typeface="Arial"/>
              </a:rPr>
              <a:t>Your</a:t>
            </a:r>
            <a:r>
              <a:rPr sz="800" spc="-20" dirty="0">
                <a:solidFill>
                  <a:srgbClr val="202122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202122"/>
                </a:solidFill>
                <a:latin typeface="Arial"/>
                <a:cs typeface="Arial"/>
              </a:rPr>
              <a:t>Life".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45025" y="612897"/>
            <a:ext cx="309308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0" dirty="0">
                <a:solidFill>
                  <a:srgbClr val="000000"/>
                </a:solidFill>
                <a:latin typeface="Century Gothic"/>
                <a:cs typeface="Century Gothic"/>
              </a:rPr>
              <a:t>We</a:t>
            </a:r>
            <a:r>
              <a:rPr sz="1600" b="0" spc="-2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b="0" dirty="0">
                <a:solidFill>
                  <a:srgbClr val="000000"/>
                </a:solidFill>
                <a:latin typeface="Century Gothic"/>
                <a:cs typeface="Century Gothic"/>
              </a:rPr>
              <a:t>focus</a:t>
            </a:r>
            <a:r>
              <a:rPr sz="1600" b="0" spc="-1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600" spc="275" dirty="0">
                <a:solidFill>
                  <a:srgbClr val="000000"/>
                </a:solidFill>
              </a:rPr>
              <a:t>much</a:t>
            </a:r>
            <a:r>
              <a:rPr sz="1600" spc="110" dirty="0">
                <a:solidFill>
                  <a:srgbClr val="000000"/>
                </a:solidFill>
              </a:rPr>
              <a:t> </a:t>
            </a:r>
            <a:r>
              <a:rPr sz="1600" spc="150" dirty="0">
                <a:solidFill>
                  <a:srgbClr val="000000"/>
                </a:solidFill>
              </a:rPr>
              <a:t>of</a:t>
            </a:r>
            <a:r>
              <a:rPr sz="1600" spc="110" dirty="0">
                <a:solidFill>
                  <a:srgbClr val="000000"/>
                </a:solidFill>
              </a:rPr>
              <a:t> </a:t>
            </a:r>
            <a:r>
              <a:rPr sz="1600" spc="180" dirty="0">
                <a:solidFill>
                  <a:srgbClr val="000000"/>
                </a:solidFill>
              </a:rPr>
              <a:t>our</a:t>
            </a:r>
            <a:r>
              <a:rPr sz="1600" spc="110" dirty="0">
                <a:solidFill>
                  <a:srgbClr val="000000"/>
                </a:solidFill>
              </a:rPr>
              <a:t> </a:t>
            </a:r>
            <a:r>
              <a:rPr sz="1600" spc="145" dirty="0">
                <a:solidFill>
                  <a:srgbClr val="000000"/>
                </a:solidFill>
              </a:rPr>
              <a:t>lives</a:t>
            </a:r>
            <a:r>
              <a:rPr sz="1600" spc="114" dirty="0">
                <a:solidFill>
                  <a:srgbClr val="000000"/>
                </a:solidFill>
              </a:rPr>
              <a:t> </a:t>
            </a:r>
            <a:r>
              <a:rPr sz="1600" spc="135" dirty="0">
                <a:solidFill>
                  <a:srgbClr val="000000"/>
                </a:solidFill>
              </a:rPr>
              <a:t>in </a:t>
            </a:r>
            <a:r>
              <a:rPr sz="1600" spc="190" dirty="0">
                <a:solidFill>
                  <a:srgbClr val="000000"/>
                </a:solidFill>
              </a:rPr>
              <a:t>quadrant</a:t>
            </a:r>
            <a:r>
              <a:rPr sz="1600" spc="110" dirty="0">
                <a:solidFill>
                  <a:srgbClr val="000000"/>
                </a:solidFill>
              </a:rPr>
              <a:t> </a:t>
            </a:r>
            <a:r>
              <a:rPr sz="1600" spc="70" dirty="0">
                <a:solidFill>
                  <a:srgbClr val="000000"/>
                </a:solidFill>
              </a:rPr>
              <a:t>III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45025" y="1344416"/>
            <a:ext cx="406146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155" dirty="0">
                <a:latin typeface="Calibri"/>
                <a:cs typeface="Calibri"/>
              </a:rPr>
              <a:t>Relationships: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469265" indent="-35115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600" i="1" spc="85" dirty="0">
                <a:latin typeface="Century Gothic"/>
                <a:cs typeface="Century Gothic"/>
              </a:rPr>
              <a:t>Usually</a:t>
            </a:r>
            <a:r>
              <a:rPr sz="1600" i="1" spc="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fall</a:t>
            </a:r>
            <a:r>
              <a:rPr sz="1600" spc="2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into</a:t>
            </a:r>
            <a:r>
              <a:rPr sz="1600" spc="25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quadrant</a:t>
            </a:r>
            <a:r>
              <a:rPr sz="1600" spc="20" dirty="0">
                <a:latin typeface="Century Gothic"/>
                <a:cs typeface="Century Gothic"/>
              </a:rPr>
              <a:t> </a:t>
            </a:r>
            <a:r>
              <a:rPr sz="1600" spc="80" dirty="0">
                <a:latin typeface="Century Gothic"/>
                <a:cs typeface="Century Gothic"/>
              </a:rPr>
              <a:t>II</a:t>
            </a:r>
            <a:endParaRPr sz="1600">
              <a:latin typeface="Century Gothic"/>
              <a:cs typeface="Century Gothic"/>
            </a:endParaRPr>
          </a:p>
          <a:p>
            <a:pPr marL="469900" marR="5080" indent="-351790">
              <a:lnSpc>
                <a:spcPct val="100000"/>
              </a:lnSpc>
              <a:buFont typeface="Arial"/>
              <a:buChar char="●"/>
              <a:tabLst>
                <a:tab pos="469900" algn="l"/>
              </a:tabLst>
            </a:pPr>
            <a:r>
              <a:rPr sz="1600" spc="120" dirty="0">
                <a:latin typeface="Century Gothic"/>
                <a:cs typeface="Century Gothic"/>
              </a:rPr>
              <a:t>Until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they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fall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95" dirty="0">
                <a:latin typeface="Century Gothic"/>
                <a:cs typeface="Century Gothic"/>
              </a:rPr>
              <a:t>in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dirty="0">
                <a:latin typeface="Century Gothic"/>
                <a:cs typeface="Century Gothic"/>
              </a:rPr>
              <a:t>quadrant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265" dirty="0">
                <a:latin typeface="Century Gothic"/>
                <a:cs typeface="Century Gothic"/>
              </a:rPr>
              <a:t>I…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and</a:t>
            </a:r>
            <a:r>
              <a:rPr sz="1600" spc="-30" dirty="0">
                <a:latin typeface="Century Gothic"/>
                <a:cs typeface="Century Gothic"/>
              </a:rPr>
              <a:t> </a:t>
            </a:r>
            <a:r>
              <a:rPr sz="1600" spc="-25" dirty="0">
                <a:latin typeface="Century Gothic"/>
                <a:cs typeface="Century Gothic"/>
              </a:rPr>
              <a:t>we </a:t>
            </a:r>
            <a:r>
              <a:rPr sz="1600" dirty="0">
                <a:latin typeface="Century Gothic"/>
                <a:cs typeface="Century Gothic"/>
              </a:rPr>
              <a:t>often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80" dirty="0">
                <a:latin typeface="Century Gothic"/>
                <a:cs typeface="Century Gothic"/>
              </a:rPr>
              <a:t>can’t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65" dirty="0">
                <a:latin typeface="Century Gothic"/>
                <a:cs typeface="Century Gothic"/>
              </a:rPr>
              <a:t>form</a:t>
            </a:r>
            <a:r>
              <a:rPr sz="1600" spc="-20" dirty="0">
                <a:latin typeface="Century Gothic"/>
                <a:cs typeface="Century Gothic"/>
              </a:rPr>
              <a:t> </a:t>
            </a:r>
            <a:r>
              <a:rPr sz="1600" spc="40" dirty="0">
                <a:latin typeface="Century Gothic"/>
                <a:cs typeface="Century Gothic"/>
              </a:rPr>
              <a:t>relationships urgently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72863"/>
            <a:ext cx="3478121" cy="19706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09650" y="794950"/>
            <a:ext cx="7734934" cy="4349115"/>
            <a:chOff x="1409650" y="794950"/>
            <a:chExt cx="7734934" cy="43491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66055"/>
              <a:ext cx="3556273" cy="1877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1" y="3336779"/>
              <a:ext cx="1940148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9" cy="2183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9650" y="794950"/>
              <a:ext cx="6661624" cy="434854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647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00"/>
              </a:spcBef>
            </a:pPr>
            <a:r>
              <a:rPr sz="3000" spc="450" dirty="0">
                <a:solidFill>
                  <a:srgbClr val="434343"/>
                </a:solidFill>
              </a:rPr>
              <a:t>High</a:t>
            </a:r>
            <a:r>
              <a:rPr sz="3000" spc="185" dirty="0">
                <a:solidFill>
                  <a:srgbClr val="434343"/>
                </a:solidFill>
              </a:rPr>
              <a:t> </a:t>
            </a:r>
            <a:r>
              <a:rPr sz="3000" spc="310" dirty="0">
                <a:solidFill>
                  <a:srgbClr val="434343"/>
                </a:solidFill>
              </a:rPr>
              <a:t>Quality</a:t>
            </a:r>
            <a:r>
              <a:rPr sz="3000" spc="185" dirty="0">
                <a:solidFill>
                  <a:srgbClr val="434343"/>
                </a:solidFill>
              </a:rPr>
              <a:t> </a:t>
            </a:r>
            <a:r>
              <a:rPr sz="3000" spc="390" dirty="0">
                <a:solidFill>
                  <a:srgbClr val="434343"/>
                </a:solidFill>
              </a:rPr>
              <a:t>Connections</a:t>
            </a:r>
            <a:r>
              <a:rPr sz="3000" spc="114" dirty="0">
                <a:solidFill>
                  <a:srgbClr val="434343"/>
                </a:solidFill>
              </a:rPr>
              <a:t> </a:t>
            </a:r>
            <a:r>
              <a:rPr sz="2800" b="0" spc="185" dirty="0">
                <a:solidFill>
                  <a:srgbClr val="434343"/>
                </a:solidFill>
                <a:latin typeface="Lucida Sans Unicode"/>
                <a:cs typeface="Lucida Sans Unicode"/>
              </a:rPr>
              <a:t>(Jane</a:t>
            </a:r>
            <a:r>
              <a:rPr sz="2800" b="0" spc="-140" dirty="0">
                <a:solidFill>
                  <a:srgbClr val="434343"/>
                </a:solidFill>
                <a:latin typeface="Lucida Sans Unicode"/>
                <a:cs typeface="Lucida Sans Unicode"/>
              </a:rPr>
              <a:t> </a:t>
            </a:r>
            <a:r>
              <a:rPr sz="2800" b="0" spc="75" dirty="0">
                <a:solidFill>
                  <a:srgbClr val="434343"/>
                </a:solidFill>
                <a:latin typeface="Lucida Sans Unicode"/>
                <a:cs typeface="Lucida Sans Unicode"/>
              </a:rPr>
              <a:t>Dutton)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4658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z="3500" spc="409" dirty="0">
                <a:solidFill>
                  <a:srgbClr val="434343"/>
                </a:solidFill>
              </a:rPr>
              <a:t>Active</a:t>
            </a:r>
            <a:r>
              <a:rPr sz="3500" spc="204" dirty="0">
                <a:solidFill>
                  <a:srgbClr val="434343"/>
                </a:solidFill>
              </a:rPr>
              <a:t> </a:t>
            </a:r>
            <a:r>
              <a:rPr sz="3500" spc="420" dirty="0">
                <a:solidFill>
                  <a:srgbClr val="434343"/>
                </a:solidFill>
              </a:rPr>
              <a:t>Constructive</a:t>
            </a:r>
            <a:r>
              <a:rPr sz="3500" spc="204" dirty="0">
                <a:solidFill>
                  <a:srgbClr val="434343"/>
                </a:solidFill>
              </a:rPr>
              <a:t> </a:t>
            </a:r>
            <a:r>
              <a:rPr sz="3500" spc="484" dirty="0">
                <a:solidFill>
                  <a:srgbClr val="434343"/>
                </a:solidFill>
              </a:rPr>
              <a:t>Responding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463225" y="1593525"/>
            <a:ext cx="596328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95" dirty="0">
                <a:solidFill>
                  <a:srgbClr val="666666"/>
                </a:solidFill>
                <a:latin typeface="Lucida Sans Unicode"/>
                <a:cs typeface="Lucida Sans Unicode"/>
              </a:rPr>
              <a:t>ACR</a:t>
            </a:r>
            <a:r>
              <a:rPr sz="2500" spc="-1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500" spc="-560" dirty="0">
                <a:solidFill>
                  <a:srgbClr val="666666"/>
                </a:solidFill>
                <a:latin typeface="Lucida Sans Unicode"/>
                <a:cs typeface="Lucida Sans Unicode"/>
              </a:rPr>
              <a:t>=</a:t>
            </a:r>
            <a:r>
              <a:rPr sz="2500" spc="-1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500" spc="95" dirty="0">
                <a:solidFill>
                  <a:srgbClr val="666666"/>
                </a:solidFill>
                <a:latin typeface="Lucida Sans Unicode"/>
                <a:cs typeface="Lucida Sans Unicode"/>
              </a:rPr>
              <a:t>Building</a:t>
            </a:r>
            <a:r>
              <a:rPr sz="2500" spc="-13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500" b="1" spc="254" dirty="0">
                <a:solidFill>
                  <a:srgbClr val="666666"/>
                </a:solidFill>
                <a:latin typeface="Calibri"/>
                <a:cs typeface="Calibri"/>
              </a:rPr>
              <a:t>trust</a:t>
            </a:r>
            <a:r>
              <a:rPr sz="2500" b="1" spc="9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500" spc="105" dirty="0">
                <a:solidFill>
                  <a:srgbClr val="666666"/>
                </a:solidFill>
                <a:latin typeface="Lucida Sans Unicode"/>
                <a:cs typeface="Lucida Sans Unicode"/>
              </a:rPr>
              <a:t>and</a:t>
            </a:r>
            <a:r>
              <a:rPr sz="2500" spc="-1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500" b="1" spc="310" dirty="0">
                <a:solidFill>
                  <a:srgbClr val="666666"/>
                </a:solidFill>
                <a:latin typeface="Calibri"/>
                <a:cs typeface="Calibri"/>
              </a:rPr>
              <a:t>connection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500" spc="80" dirty="0">
                <a:solidFill>
                  <a:srgbClr val="666666"/>
                </a:solidFill>
                <a:latin typeface="Lucida Sans Unicode"/>
                <a:cs typeface="Lucida Sans Unicode"/>
              </a:rPr>
              <a:t>through</a:t>
            </a:r>
            <a:r>
              <a:rPr sz="25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5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sharing</a:t>
            </a:r>
            <a:r>
              <a:rPr sz="25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500" dirty="0">
                <a:solidFill>
                  <a:srgbClr val="666666"/>
                </a:solidFill>
                <a:latin typeface="Lucida Sans Unicode"/>
                <a:cs typeface="Lucida Sans Unicode"/>
              </a:rPr>
              <a:t>another’s</a:t>
            </a:r>
            <a:r>
              <a:rPr sz="25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500" spc="-25" dirty="0">
                <a:solidFill>
                  <a:srgbClr val="666666"/>
                </a:solidFill>
                <a:latin typeface="Lucida Sans Unicode"/>
                <a:cs typeface="Lucida Sans Unicode"/>
              </a:rPr>
              <a:t>joy</a:t>
            </a:r>
            <a:endParaRPr sz="25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59084" y="3292531"/>
            <a:ext cx="5558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80" dirty="0">
                <a:solidFill>
                  <a:srgbClr val="666666"/>
                </a:solidFill>
                <a:latin typeface="Century Gothic"/>
                <a:cs typeface="Century Gothic"/>
              </a:rPr>
              <a:t>“Will</a:t>
            </a:r>
            <a:r>
              <a:rPr sz="1800" i="1" spc="1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666666"/>
                </a:solidFill>
                <a:latin typeface="Century Gothic"/>
                <a:cs typeface="Century Gothic"/>
              </a:rPr>
              <a:t>you</a:t>
            </a:r>
            <a:r>
              <a:rPr sz="1800" i="1" spc="2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spc="-10" dirty="0">
                <a:solidFill>
                  <a:srgbClr val="666666"/>
                </a:solidFill>
                <a:latin typeface="Century Gothic"/>
                <a:cs typeface="Century Gothic"/>
              </a:rPr>
              <a:t>be</a:t>
            </a:r>
            <a:r>
              <a:rPr sz="1800" i="1" spc="2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666666"/>
                </a:solidFill>
                <a:latin typeface="Century Gothic"/>
                <a:cs typeface="Century Gothic"/>
              </a:rPr>
              <a:t>there</a:t>
            </a:r>
            <a:r>
              <a:rPr sz="1800" i="1" spc="2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666666"/>
                </a:solidFill>
                <a:latin typeface="Century Gothic"/>
                <a:cs typeface="Century Gothic"/>
              </a:rPr>
              <a:t>for</a:t>
            </a:r>
            <a:r>
              <a:rPr sz="1800" i="1" spc="2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spc="55" dirty="0">
                <a:solidFill>
                  <a:srgbClr val="666666"/>
                </a:solidFill>
                <a:latin typeface="Century Gothic"/>
                <a:cs typeface="Century Gothic"/>
              </a:rPr>
              <a:t>me</a:t>
            </a:r>
            <a:r>
              <a:rPr sz="1800" i="1" spc="2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666666"/>
                </a:solidFill>
                <a:latin typeface="Century Gothic"/>
                <a:cs typeface="Century Gothic"/>
              </a:rPr>
              <a:t>when</a:t>
            </a:r>
            <a:r>
              <a:rPr sz="1800" i="1" spc="2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spc="110" dirty="0">
                <a:solidFill>
                  <a:srgbClr val="666666"/>
                </a:solidFill>
                <a:latin typeface="Century Gothic"/>
                <a:cs typeface="Century Gothic"/>
              </a:rPr>
              <a:t>things</a:t>
            </a:r>
            <a:r>
              <a:rPr sz="1800" i="1" spc="1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666666"/>
                </a:solidFill>
                <a:latin typeface="Century Gothic"/>
                <a:cs typeface="Century Gothic"/>
              </a:rPr>
              <a:t>go</a:t>
            </a:r>
            <a:r>
              <a:rPr sz="1800" i="1" spc="2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spc="-10" dirty="0">
                <a:solidFill>
                  <a:srgbClr val="666666"/>
                </a:solidFill>
                <a:latin typeface="Century Gothic"/>
                <a:cs typeface="Century Gothic"/>
              </a:rPr>
              <a:t>right?”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250" y="4583753"/>
            <a:ext cx="7305675" cy="340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190500">
              <a:lnSpc>
                <a:spcPct val="114999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Gable,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S.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L.,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Reis,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H.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T.,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Impett,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E.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A.,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&amp;</a:t>
            </a:r>
            <a:r>
              <a:rPr sz="900" spc="-6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Asher,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E.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R.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(2004).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What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do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you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do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when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things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go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right?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intrapersonal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and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interpersonal</a:t>
            </a:r>
            <a:r>
              <a:rPr sz="900" spc="-10" dirty="0">
                <a:latin typeface="Arial"/>
                <a:cs typeface="Arial"/>
              </a:rPr>
              <a:t> benefits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sharing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positive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events.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Journal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Personality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and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Social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0" dirty="0">
                <a:latin typeface="Arial"/>
                <a:cs typeface="Arial"/>
              </a:rPr>
              <a:t>Psychology,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87(2),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228–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45;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72863"/>
            <a:ext cx="3478121" cy="19706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08468" y="2960145"/>
            <a:ext cx="7136130" cy="2183765"/>
            <a:chOff x="2008468" y="2960145"/>
            <a:chExt cx="7136130" cy="21837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66055"/>
              <a:ext cx="3556273" cy="1877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1" y="3336778"/>
              <a:ext cx="1940148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9" cy="218335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3325" y="165710"/>
            <a:ext cx="66433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15" dirty="0">
                <a:solidFill>
                  <a:srgbClr val="434343"/>
                </a:solidFill>
              </a:rPr>
              <a:t>Response</a:t>
            </a:r>
            <a:r>
              <a:rPr sz="3000" spc="180" dirty="0">
                <a:solidFill>
                  <a:srgbClr val="434343"/>
                </a:solidFill>
              </a:rPr>
              <a:t> </a:t>
            </a:r>
            <a:r>
              <a:rPr sz="3000" spc="335" dirty="0">
                <a:solidFill>
                  <a:srgbClr val="434343"/>
                </a:solidFill>
              </a:rPr>
              <a:t>Styles</a:t>
            </a:r>
            <a:r>
              <a:rPr sz="3000" spc="180" dirty="0">
                <a:solidFill>
                  <a:srgbClr val="434343"/>
                </a:solidFill>
              </a:rPr>
              <a:t> </a:t>
            </a:r>
            <a:r>
              <a:rPr sz="3000" spc="235" dirty="0">
                <a:solidFill>
                  <a:srgbClr val="434343"/>
                </a:solidFill>
              </a:rPr>
              <a:t>-</a:t>
            </a:r>
            <a:r>
              <a:rPr sz="3000" spc="185" dirty="0">
                <a:solidFill>
                  <a:srgbClr val="434343"/>
                </a:solidFill>
              </a:rPr>
              <a:t> </a:t>
            </a:r>
            <a:r>
              <a:rPr sz="3000" spc="355" dirty="0">
                <a:solidFill>
                  <a:srgbClr val="434343"/>
                </a:solidFill>
              </a:rPr>
              <a:t>Demonstration</a:t>
            </a:r>
            <a:endParaRPr sz="30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15399" y="884499"/>
          <a:ext cx="8789670" cy="36912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6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94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1003300">
                        <a:lnSpc>
                          <a:spcPct val="100000"/>
                        </a:lnSpc>
                      </a:pPr>
                      <a:r>
                        <a:rPr sz="1800" b="1" u="heavy" spc="204" dirty="0">
                          <a:solidFill>
                            <a:srgbClr val="F1C131"/>
                          </a:solidFill>
                          <a:uFill>
                            <a:solidFill>
                              <a:srgbClr val="F1C131"/>
                            </a:solidFill>
                          </a:uFill>
                          <a:latin typeface="Calibri"/>
                          <a:cs typeface="Calibri"/>
                        </a:rPr>
                        <a:t>Active-</a:t>
                      </a:r>
                      <a:r>
                        <a:rPr sz="1800" b="1" u="heavy" spc="180" dirty="0">
                          <a:solidFill>
                            <a:srgbClr val="F1C131"/>
                          </a:solidFill>
                          <a:uFill>
                            <a:solidFill>
                              <a:srgbClr val="F1C131"/>
                            </a:solidFill>
                          </a:uFill>
                          <a:latin typeface="Calibri"/>
                          <a:cs typeface="Calibri"/>
                        </a:rPr>
                        <a:t>Destructive: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10553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500" spc="7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Demeaning</a:t>
                      </a:r>
                      <a:r>
                        <a:rPr sz="1500" spc="-8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6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the</a:t>
                      </a:r>
                      <a:r>
                        <a:rPr sz="1500" spc="-8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2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event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  <a:p>
                      <a:pPr marL="96393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800" b="1" spc="434" dirty="0">
                          <a:solidFill>
                            <a:srgbClr val="F1C131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2800" b="1" spc="160" dirty="0">
                          <a:solidFill>
                            <a:srgbClr val="F1C13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800" b="1" spc="430" dirty="0">
                          <a:solidFill>
                            <a:srgbClr val="F1C131"/>
                          </a:solidFill>
                          <a:latin typeface="Calibri"/>
                          <a:cs typeface="Calibri"/>
                        </a:rPr>
                        <a:t>KILLJOY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u="heavy" spc="200" dirty="0">
                          <a:solidFill>
                            <a:srgbClr val="2C99B4"/>
                          </a:solidFill>
                          <a:uFill>
                            <a:solidFill>
                              <a:srgbClr val="2C99B4"/>
                            </a:solidFill>
                          </a:uFill>
                          <a:latin typeface="Calibri"/>
                          <a:cs typeface="Calibri"/>
                        </a:rPr>
                        <a:t>Active-</a:t>
                      </a:r>
                      <a:r>
                        <a:rPr sz="1800" b="1" u="heavy" spc="185" dirty="0">
                          <a:solidFill>
                            <a:srgbClr val="2C99B4"/>
                          </a:solidFill>
                          <a:uFill>
                            <a:solidFill>
                              <a:srgbClr val="2C99B4"/>
                            </a:solidFill>
                          </a:uFill>
                          <a:latin typeface="Calibri"/>
                          <a:cs typeface="Calibri"/>
                        </a:rPr>
                        <a:t>Constructive: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500" spc="2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Enthusiastic</a:t>
                      </a:r>
                      <a:r>
                        <a:rPr sz="1500" spc="3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1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support,</a:t>
                      </a:r>
                      <a:r>
                        <a:rPr sz="1500" spc="3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2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asking</a:t>
                      </a:r>
                      <a:r>
                        <a:rPr sz="1500" spc="3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questions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3200" b="1" spc="495" dirty="0">
                          <a:solidFill>
                            <a:srgbClr val="2C99B4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3200" b="1" spc="190" dirty="0">
                          <a:solidFill>
                            <a:srgbClr val="2C99B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3200" b="1" spc="455" dirty="0">
                          <a:solidFill>
                            <a:srgbClr val="2C99B4"/>
                          </a:solidFill>
                          <a:latin typeface="Calibri"/>
                          <a:cs typeface="Calibri"/>
                        </a:rPr>
                        <a:t>CAPITALIZER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u="heavy" spc="210" dirty="0">
                          <a:solidFill>
                            <a:srgbClr val="FF9900"/>
                          </a:solidFill>
                          <a:uFill>
                            <a:solidFill>
                              <a:srgbClr val="FF9900"/>
                            </a:solidFill>
                          </a:uFill>
                          <a:latin typeface="Calibri"/>
                          <a:cs typeface="Calibri"/>
                        </a:rPr>
                        <a:t>Passive-</a:t>
                      </a:r>
                      <a:r>
                        <a:rPr sz="1800" b="1" u="heavy" spc="180" dirty="0">
                          <a:solidFill>
                            <a:srgbClr val="FF9900"/>
                          </a:solidFill>
                          <a:uFill>
                            <a:solidFill>
                              <a:srgbClr val="FF9900"/>
                            </a:solidFill>
                          </a:uFill>
                          <a:latin typeface="Calibri"/>
                          <a:cs typeface="Calibri"/>
                        </a:rPr>
                        <a:t>Destructive: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5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Ignoring</a:t>
                      </a:r>
                      <a:r>
                        <a:rPr sz="1500" spc="-1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6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the</a:t>
                      </a:r>
                      <a:r>
                        <a:rPr sz="1500" spc="-1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event,</a:t>
                      </a:r>
                      <a:r>
                        <a:rPr sz="1500" spc="-1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shift</a:t>
                      </a:r>
                      <a:r>
                        <a:rPr sz="1500" spc="-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focus</a:t>
                      </a:r>
                      <a:r>
                        <a:rPr sz="1500" spc="-1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500" spc="-1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6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the</a:t>
                      </a:r>
                      <a:r>
                        <a:rPr sz="1500" spc="-1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2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self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800" b="1" spc="434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2800" b="1" spc="165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800" b="1" spc="385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ONE-</a:t>
                      </a:r>
                      <a:r>
                        <a:rPr sz="2800" b="1" spc="450" dirty="0">
                          <a:solidFill>
                            <a:srgbClr val="FF9900"/>
                          </a:solidFill>
                          <a:latin typeface="Calibri"/>
                          <a:cs typeface="Calibri"/>
                        </a:rPr>
                        <a:t>UPPER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909319">
                        <a:lnSpc>
                          <a:spcPct val="100000"/>
                        </a:lnSpc>
                      </a:pPr>
                      <a:r>
                        <a:rPr sz="1800" b="1" u="heavy" spc="210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Calibri"/>
                          <a:cs typeface="Calibri"/>
                        </a:rPr>
                        <a:t>Passive-</a:t>
                      </a:r>
                      <a:r>
                        <a:rPr sz="1800" b="1" u="heavy" spc="18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Calibri"/>
                          <a:cs typeface="Calibri"/>
                        </a:rPr>
                        <a:t>Constructive: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93444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500" spc="1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Quiet,</a:t>
                      </a:r>
                      <a:r>
                        <a:rPr sz="1500" spc="11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1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understated</a:t>
                      </a:r>
                      <a:r>
                        <a:rPr sz="1500" spc="11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500" spc="-1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support</a:t>
                      </a:r>
                      <a:endParaRPr sz="1500">
                        <a:latin typeface="Lucida Sans Unicode"/>
                        <a:cs typeface="Lucida Sans Unicode"/>
                      </a:endParaRPr>
                    </a:p>
                    <a:p>
                      <a:pPr marL="9048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800" b="1" spc="434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2800" b="1" spc="1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800" b="1" spc="4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BUZZKILL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72863"/>
            <a:ext cx="3478121" cy="19706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08468" y="2960145"/>
            <a:ext cx="7136130" cy="2183765"/>
            <a:chOff x="2008468" y="2960145"/>
            <a:chExt cx="7136130" cy="21837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66055"/>
              <a:ext cx="3556273" cy="1877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1" y="3336778"/>
              <a:ext cx="1940148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9" cy="2183354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64774" y="270074"/>
            <a:ext cx="0" cy="4013835"/>
          </a:xfrm>
          <a:custGeom>
            <a:avLst/>
            <a:gdLst/>
            <a:ahLst/>
            <a:cxnLst/>
            <a:rect l="l" t="t" r="r" b="b"/>
            <a:pathLst>
              <a:path h="4013835">
                <a:moveTo>
                  <a:pt x="0" y="0"/>
                </a:moveTo>
                <a:lnTo>
                  <a:pt x="0" y="40132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56049" y="270074"/>
            <a:ext cx="0" cy="4013835"/>
          </a:xfrm>
          <a:custGeom>
            <a:avLst/>
            <a:gdLst/>
            <a:ahLst/>
            <a:cxnLst/>
            <a:rect l="l" t="t" r="r" b="b"/>
            <a:pathLst>
              <a:path h="4013835">
                <a:moveTo>
                  <a:pt x="0" y="0"/>
                </a:moveTo>
                <a:lnTo>
                  <a:pt x="0" y="401329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8424" y="270074"/>
            <a:ext cx="8913495" cy="4013835"/>
          </a:xfrm>
          <a:custGeom>
            <a:avLst/>
            <a:gdLst/>
            <a:ahLst/>
            <a:cxnLst/>
            <a:rect l="l" t="t" r="r" b="b"/>
            <a:pathLst>
              <a:path w="8913495" h="4013835">
                <a:moveTo>
                  <a:pt x="8906724" y="0"/>
                </a:moveTo>
                <a:lnTo>
                  <a:pt x="8906724" y="4013299"/>
                </a:lnTo>
              </a:path>
              <a:path w="8913495" h="4013835">
                <a:moveTo>
                  <a:pt x="0" y="6349"/>
                </a:moveTo>
                <a:lnTo>
                  <a:pt x="8913074" y="6349"/>
                </a:lnTo>
              </a:path>
              <a:path w="8913495" h="4013835">
                <a:moveTo>
                  <a:pt x="0" y="2243924"/>
                </a:moveTo>
                <a:lnTo>
                  <a:pt x="8913074" y="2243924"/>
                </a:lnTo>
              </a:path>
              <a:path w="8913495" h="4013835">
                <a:moveTo>
                  <a:pt x="0" y="4006949"/>
                </a:moveTo>
                <a:lnTo>
                  <a:pt x="8913074" y="4006949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76065" y="341322"/>
            <a:ext cx="206946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u="heavy" spc="180" dirty="0">
                <a:solidFill>
                  <a:srgbClr val="F1C131"/>
                </a:solidFill>
                <a:uFill>
                  <a:solidFill>
                    <a:srgbClr val="F1C131"/>
                  </a:solidFill>
                </a:uFill>
              </a:rPr>
              <a:t>Active-</a:t>
            </a:r>
            <a:r>
              <a:rPr sz="1600" u="heavy" spc="160" dirty="0">
                <a:solidFill>
                  <a:srgbClr val="F1C131"/>
                </a:solidFill>
                <a:uFill>
                  <a:solidFill>
                    <a:srgbClr val="F1C131"/>
                  </a:solidFill>
                </a:uFill>
              </a:rPr>
              <a:t>Destructive:</a:t>
            </a:r>
            <a:endParaRPr sz="1600"/>
          </a:p>
        </p:txBody>
      </p:sp>
      <p:sp>
        <p:nvSpPr>
          <p:cNvPr id="11" name="object 11"/>
          <p:cNvSpPr txBox="1"/>
          <p:nvPr/>
        </p:nvSpPr>
        <p:spPr>
          <a:xfrm>
            <a:off x="1030506" y="600744"/>
            <a:ext cx="2760980" cy="129603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9"/>
              </a:spcBef>
            </a:pPr>
            <a:r>
              <a:rPr sz="1600" spc="80" dirty="0">
                <a:solidFill>
                  <a:srgbClr val="F1C131"/>
                </a:solidFill>
                <a:latin typeface="Lucida Sans Unicode"/>
                <a:cs typeface="Lucida Sans Unicode"/>
              </a:rPr>
              <a:t>Demeaning</a:t>
            </a:r>
            <a:r>
              <a:rPr sz="1600" spc="-90" dirty="0">
                <a:solidFill>
                  <a:srgbClr val="F1C131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F1C131"/>
                </a:solidFill>
                <a:latin typeface="Lucida Sans Unicode"/>
                <a:cs typeface="Lucida Sans Unicode"/>
              </a:rPr>
              <a:t>the</a:t>
            </a:r>
            <a:r>
              <a:rPr sz="1600" spc="-85" dirty="0">
                <a:solidFill>
                  <a:srgbClr val="F1C131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F1C131"/>
                </a:solidFill>
                <a:latin typeface="Lucida Sans Unicode"/>
                <a:cs typeface="Lucida Sans Unicode"/>
              </a:rPr>
              <a:t>event</a:t>
            </a:r>
            <a:endParaRPr sz="16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2600" b="1" spc="405" dirty="0">
                <a:solidFill>
                  <a:srgbClr val="F1C131"/>
                </a:solidFill>
                <a:latin typeface="Calibri"/>
                <a:cs typeface="Calibri"/>
              </a:rPr>
              <a:t>THE</a:t>
            </a:r>
            <a:r>
              <a:rPr sz="2600" b="1" spc="145" dirty="0">
                <a:solidFill>
                  <a:srgbClr val="F1C131"/>
                </a:solidFill>
                <a:latin typeface="Calibri"/>
                <a:cs typeface="Calibri"/>
              </a:rPr>
              <a:t> </a:t>
            </a:r>
            <a:r>
              <a:rPr sz="2600" b="1" spc="400" dirty="0">
                <a:solidFill>
                  <a:srgbClr val="F1C131"/>
                </a:solidFill>
                <a:latin typeface="Calibri"/>
                <a:cs typeface="Calibri"/>
              </a:rPr>
              <a:t>KILLJOY</a:t>
            </a:r>
            <a:endParaRPr sz="2600">
              <a:latin typeface="Calibri"/>
              <a:cs typeface="Calibri"/>
            </a:endParaRPr>
          </a:p>
          <a:p>
            <a:pPr marL="12065" marR="5080" algn="ctr">
              <a:lnSpc>
                <a:spcPct val="113300"/>
              </a:lnSpc>
              <a:spcBef>
                <a:spcPts val="265"/>
              </a:spcBef>
            </a:pPr>
            <a:r>
              <a:rPr sz="1600" spc="105" dirty="0">
                <a:solidFill>
                  <a:srgbClr val="F1C131"/>
                </a:solidFill>
                <a:latin typeface="Lucida Sans Unicode"/>
                <a:cs typeface="Lucida Sans Unicode"/>
              </a:rPr>
              <a:t>FOCUS</a:t>
            </a:r>
            <a:r>
              <a:rPr sz="1600" spc="-90" dirty="0">
                <a:solidFill>
                  <a:srgbClr val="F1C131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F1C131"/>
                </a:solidFill>
                <a:latin typeface="Lucida Sans Unicode"/>
                <a:cs typeface="Lucida Sans Unicode"/>
              </a:rPr>
              <a:t>ON</a:t>
            </a:r>
            <a:r>
              <a:rPr sz="1600" spc="-85" dirty="0">
                <a:solidFill>
                  <a:srgbClr val="F1C131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F1C131"/>
                </a:solidFill>
                <a:latin typeface="Lucida Sans Unicode"/>
                <a:cs typeface="Lucida Sans Unicode"/>
              </a:rPr>
              <a:t>THE</a:t>
            </a:r>
            <a:r>
              <a:rPr sz="1600" spc="-85" dirty="0">
                <a:solidFill>
                  <a:srgbClr val="F1C131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1C131"/>
                </a:solidFill>
                <a:latin typeface="Lucida Sans Unicode"/>
                <a:cs typeface="Lucida Sans Unicode"/>
              </a:rPr>
              <a:t>NEGATIVE, </a:t>
            </a:r>
            <a:r>
              <a:rPr sz="1600" spc="100" dirty="0">
                <a:solidFill>
                  <a:srgbClr val="F1C131"/>
                </a:solidFill>
                <a:latin typeface="Lucida Sans Unicode"/>
                <a:cs typeface="Lucida Sans Unicode"/>
              </a:rPr>
              <a:t>EMBARRASSMENT,</a:t>
            </a:r>
            <a:r>
              <a:rPr sz="1600" spc="-80" dirty="0">
                <a:solidFill>
                  <a:srgbClr val="F1C131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1C131"/>
                </a:solidFill>
                <a:latin typeface="Lucida Sans Unicode"/>
                <a:cs typeface="Lucida Sans Unicode"/>
              </a:rPr>
              <a:t>GUILT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1191" y="308937"/>
            <a:ext cx="3959860" cy="18637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600" b="1" u="heavy" spc="180" dirty="0">
                <a:solidFill>
                  <a:srgbClr val="2C99B4"/>
                </a:solidFill>
                <a:uFill>
                  <a:solidFill>
                    <a:srgbClr val="2C99B4"/>
                  </a:solidFill>
                </a:uFill>
                <a:latin typeface="Calibri"/>
                <a:cs typeface="Calibri"/>
              </a:rPr>
              <a:t>Active-</a:t>
            </a:r>
            <a:r>
              <a:rPr sz="1600" b="1" u="heavy" spc="165" dirty="0">
                <a:solidFill>
                  <a:srgbClr val="2C99B4"/>
                </a:solidFill>
                <a:uFill>
                  <a:solidFill>
                    <a:srgbClr val="2C99B4"/>
                  </a:solidFill>
                </a:uFill>
                <a:latin typeface="Calibri"/>
                <a:cs typeface="Calibri"/>
              </a:rPr>
              <a:t>Constructive: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600" spc="20" dirty="0">
                <a:solidFill>
                  <a:srgbClr val="2C99B4"/>
                </a:solidFill>
                <a:latin typeface="Lucida Sans Unicode"/>
                <a:cs typeface="Lucida Sans Unicode"/>
              </a:rPr>
              <a:t>Enthusiastic</a:t>
            </a:r>
            <a:r>
              <a:rPr sz="1600" spc="40" dirty="0">
                <a:solidFill>
                  <a:srgbClr val="2C99B4"/>
                </a:solidFill>
                <a:latin typeface="Lucida Sans Unicode"/>
                <a:cs typeface="Lucida Sans Unicode"/>
              </a:rPr>
              <a:t> </a:t>
            </a:r>
            <a:r>
              <a:rPr sz="1600" spc="10" dirty="0">
                <a:solidFill>
                  <a:srgbClr val="2C99B4"/>
                </a:solidFill>
                <a:latin typeface="Lucida Sans Unicode"/>
                <a:cs typeface="Lucida Sans Unicode"/>
              </a:rPr>
              <a:t>support,</a:t>
            </a:r>
            <a:r>
              <a:rPr sz="1600" spc="40" dirty="0">
                <a:solidFill>
                  <a:srgbClr val="2C99B4"/>
                </a:solidFill>
                <a:latin typeface="Lucida Sans Unicode"/>
                <a:cs typeface="Lucida Sans Unicode"/>
              </a:rPr>
              <a:t> </a:t>
            </a:r>
            <a:r>
              <a:rPr sz="1600" spc="20" dirty="0">
                <a:solidFill>
                  <a:srgbClr val="2C99B4"/>
                </a:solidFill>
                <a:latin typeface="Lucida Sans Unicode"/>
                <a:cs typeface="Lucida Sans Unicode"/>
              </a:rPr>
              <a:t>asking</a:t>
            </a:r>
            <a:r>
              <a:rPr sz="1600" spc="45" dirty="0">
                <a:solidFill>
                  <a:srgbClr val="2C99B4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2C99B4"/>
                </a:solidFill>
                <a:latin typeface="Lucida Sans Unicode"/>
                <a:cs typeface="Lucida Sans Unicode"/>
              </a:rPr>
              <a:t>questions</a:t>
            </a:r>
            <a:endParaRPr sz="1600">
              <a:latin typeface="Lucida Sans Unicode"/>
              <a:cs typeface="Lucida Sans Unicode"/>
            </a:endParaRPr>
          </a:p>
          <a:p>
            <a:pPr marL="635" algn="ctr">
              <a:lnSpc>
                <a:spcPct val="100000"/>
              </a:lnSpc>
              <a:spcBef>
                <a:spcPts val="215"/>
              </a:spcBef>
            </a:pPr>
            <a:r>
              <a:rPr sz="2600" b="1" spc="405" dirty="0">
                <a:solidFill>
                  <a:srgbClr val="2C99B4"/>
                </a:solidFill>
                <a:latin typeface="Calibri"/>
                <a:cs typeface="Calibri"/>
              </a:rPr>
              <a:t>THE</a:t>
            </a:r>
            <a:r>
              <a:rPr sz="2600" b="1" spc="145" dirty="0">
                <a:solidFill>
                  <a:srgbClr val="2C99B4"/>
                </a:solidFill>
                <a:latin typeface="Calibri"/>
                <a:cs typeface="Calibri"/>
              </a:rPr>
              <a:t> </a:t>
            </a:r>
            <a:r>
              <a:rPr sz="2600" b="1" spc="370" dirty="0">
                <a:solidFill>
                  <a:srgbClr val="2C99B4"/>
                </a:solidFill>
                <a:latin typeface="Calibri"/>
                <a:cs typeface="Calibri"/>
              </a:rPr>
              <a:t>CAPITALIZER</a:t>
            </a:r>
            <a:endParaRPr sz="2600">
              <a:latin typeface="Calibri"/>
              <a:cs typeface="Calibri"/>
            </a:endParaRPr>
          </a:p>
          <a:p>
            <a:pPr marL="142240" marR="133350" algn="ctr">
              <a:lnSpc>
                <a:spcPct val="113300"/>
              </a:lnSpc>
              <a:spcBef>
                <a:spcPts val="265"/>
              </a:spcBef>
            </a:pPr>
            <a:r>
              <a:rPr sz="1600" i="1" spc="114" dirty="0">
                <a:solidFill>
                  <a:srgbClr val="2C99B4"/>
                </a:solidFill>
                <a:latin typeface="Century Gothic"/>
                <a:cs typeface="Century Gothic"/>
              </a:rPr>
              <a:t>AUTHENTIC</a:t>
            </a:r>
            <a:r>
              <a:rPr sz="1600" i="1" spc="-20" dirty="0">
                <a:solidFill>
                  <a:srgbClr val="2C99B4"/>
                </a:solidFill>
                <a:latin typeface="Century Gothic"/>
                <a:cs typeface="Century Gothic"/>
              </a:rPr>
              <a:t> </a:t>
            </a:r>
            <a:r>
              <a:rPr sz="1600" i="1" spc="145" dirty="0">
                <a:solidFill>
                  <a:srgbClr val="2C99B4"/>
                </a:solidFill>
                <a:latin typeface="Century Gothic"/>
                <a:cs typeface="Century Gothic"/>
              </a:rPr>
              <a:t>INTEREST,</a:t>
            </a:r>
            <a:r>
              <a:rPr sz="1600" i="1" spc="-20" dirty="0">
                <a:solidFill>
                  <a:srgbClr val="2C99B4"/>
                </a:solidFill>
                <a:latin typeface="Century Gothic"/>
                <a:cs typeface="Century Gothic"/>
              </a:rPr>
              <a:t> </a:t>
            </a:r>
            <a:r>
              <a:rPr sz="1600" i="1" spc="-10" dirty="0">
                <a:solidFill>
                  <a:srgbClr val="2C99B4"/>
                </a:solidFill>
                <a:latin typeface="Century Gothic"/>
                <a:cs typeface="Century Gothic"/>
              </a:rPr>
              <a:t>VALIDATION, </a:t>
            </a:r>
            <a:r>
              <a:rPr sz="1600" i="1" spc="80" dirty="0">
                <a:solidFill>
                  <a:srgbClr val="2C99B4"/>
                </a:solidFill>
                <a:latin typeface="Century Gothic"/>
                <a:cs typeface="Century Gothic"/>
              </a:rPr>
              <a:t>UNDERSTANDING;</a:t>
            </a:r>
            <a:endParaRPr sz="16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600" i="1" spc="155" dirty="0">
                <a:solidFill>
                  <a:srgbClr val="2C99B4"/>
                </a:solidFill>
                <a:latin typeface="Century Gothic"/>
                <a:cs typeface="Century Gothic"/>
              </a:rPr>
              <a:t>STRENGTHENS</a:t>
            </a:r>
            <a:r>
              <a:rPr sz="1600" i="1" spc="-10" dirty="0">
                <a:solidFill>
                  <a:srgbClr val="2C99B4"/>
                </a:solidFill>
                <a:latin typeface="Century Gothic"/>
                <a:cs typeface="Century Gothic"/>
              </a:rPr>
              <a:t> </a:t>
            </a:r>
            <a:r>
              <a:rPr sz="1600" i="1" spc="125" dirty="0">
                <a:solidFill>
                  <a:srgbClr val="2C99B4"/>
                </a:solidFill>
                <a:latin typeface="Century Gothic"/>
                <a:cs typeface="Century Gothic"/>
              </a:rPr>
              <a:t>RELATIONSHIPS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1881" y="2546512"/>
            <a:ext cx="3718560" cy="15875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600" b="1" u="heavy" spc="185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alibri"/>
                <a:cs typeface="Calibri"/>
              </a:rPr>
              <a:t>Passive-</a:t>
            </a:r>
            <a:r>
              <a:rPr sz="1600" b="1" u="heavy" spc="160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Calibri"/>
                <a:cs typeface="Calibri"/>
              </a:rPr>
              <a:t>Destructive: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600" dirty="0">
                <a:solidFill>
                  <a:srgbClr val="FF9900"/>
                </a:solidFill>
                <a:latin typeface="Lucida Sans Unicode"/>
                <a:cs typeface="Lucida Sans Unicode"/>
              </a:rPr>
              <a:t>Ignoring </a:t>
            </a:r>
            <a:r>
              <a:rPr sz="1600" spc="65" dirty="0">
                <a:solidFill>
                  <a:srgbClr val="FF9900"/>
                </a:solidFill>
                <a:latin typeface="Lucida Sans Unicode"/>
                <a:cs typeface="Lucida Sans Unicode"/>
              </a:rPr>
              <a:t>the</a:t>
            </a:r>
            <a:r>
              <a:rPr sz="1600" spc="5" dirty="0">
                <a:solidFill>
                  <a:srgbClr val="FF990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9900"/>
                </a:solidFill>
                <a:latin typeface="Lucida Sans Unicode"/>
                <a:cs typeface="Lucida Sans Unicode"/>
              </a:rPr>
              <a:t>event,</a:t>
            </a:r>
            <a:r>
              <a:rPr sz="1600" spc="5" dirty="0">
                <a:solidFill>
                  <a:srgbClr val="FF990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9900"/>
                </a:solidFill>
                <a:latin typeface="Lucida Sans Unicode"/>
                <a:cs typeface="Lucida Sans Unicode"/>
              </a:rPr>
              <a:t>shift focus</a:t>
            </a:r>
            <a:r>
              <a:rPr sz="1600" spc="5" dirty="0">
                <a:solidFill>
                  <a:srgbClr val="FF990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9900"/>
                </a:solidFill>
                <a:latin typeface="Lucida Sans Unicode"/>
                <a:cs typeface="Lucida Sans Unicode"/>
              </a:rPr>
              <a:t>to</a:t>
            </a:r>
            <a:r>
              <a:rPr sz="1600" spc="5" dirty="0">
                <a:solidFill>
                  <a:srgbClr val="FF9900"/>
                </a:solidFill>
                <a:latin typeface="Lucida Sans Unicode"/>
                <a:cs typeface="Lucida Sans Unicode"/>
              </a:rPr>
              <a:t> </a:t>
            </a:r>
            <a:r>
              <a:rPr sz="1600" spc="-20" dirty="0">
                <a:solidFill>
                  <a:srgbClr val="FF9900"/>
                </a:solidFill>
                <a:latin typeface="Lucida Sans Unicode"/>
                <a:cs typeface="Lucida Sans Unicode"/>
              </a:rPr>
              <a:t>self</a:t>
            </a:r>
            <a:endParaRPr sz="1600">
              <a:latin typeface="Lucida Sans Unicode"/>
              <a:cs typeface="Lucida Sans Unicode"/>
            </a:endParaRPr>
          </a:p>
          <a:p>
            <a:pPr marL="635" algn="ctr">
              <a:lnSpc>
                <a:spcPct val="100000"/>
              </a:lnSpc>
              <a:spcBef>
                <a:spcPts val="215"/>
              </a:spcBef>
            </a:pPr>
            <a:r>
              <a:rPr sz="2600" b="1" spc="405" dirty="0">
                <a:solidFill>
                  <a:srgbClr val="FF9900"/>
                </a:solidFill>
                <a:latin typeface="Calibri"/>
                <a:cs typeface="Calibri"/>
              </a:rPr>
              <a:t>THE</a:t>
            </a:r>
            <a:r>
              <a:rPr sz="2600" b="1" spc="150" dirty="0">
                <a:solidFill>
                  <a:srgbClr val="FF9900"/>
                </a:solidFill>
                <a:latin typeface="Calibri"/>
                <a:cs typeface="Calibri"/>
              </a:rPr>
              <a:t> </a:t>
            </a:r>
            <a:r>
              <a:rPr sz="2600" b="1" spc="360" dirty="0">
                <a:solidFill>
                  <a:srgbClr val="FF9900"/>
                </a:solidFill>
                <a:latin typeface="Calibri"/>
                <a:cs typeface="Calibri"/>
              </a:rPr>
              <a:t>ONE-</a:t>
            </a:r>
            <a:r>
              <a:rPr sz="2600" b="1" spc="425" dirty="0">
                <a:solidFill>
                  <a:srgbClr val="FF9900"/>
                </a:solidFill>
                <a:latin typeface="Calibri"/>
                <a:cs typeface="Calibri"/>
              </a:rPr>
              <a:t>UPPER</a:t>
            </a:r>
            <a:endParaRPr sz="2600">
              <a:latin typeface="Calibri"/>
              <a:cs typeface="Calibri"/>
            </a:endParaRPr>
          </a:p>
          <a:p>
            <a:pPr marL="326390" marR="320040" algn="ctr">
              <a:lnSpc>
                <a:spcPct val="113300"/>
              </a:lnSpc>
              <a:spcBef>
                <a:spcPts val="265"/>
              </a:spcBef>
            </a:pPr>
            <a:r>
              <a:rPr sz="1600" spc="-70" dirty="0">
                <a:solidFill>
                  <a:srgbClr val="FF9900"/>
                </a:solidFill>
                <a:latin typeface="Lucida Sans Unicode"/>
                <a:cs typeface="Lucida Sans Unicode"/>
              </a:rPr>
              <a:t>CO-</a:t>
            </a:r>
            <a:r>
              <a:rPr sz="1600" spc="65" dirty="0">
                <a:solidFill>
                  <a:srgbClr val="FF9900"/>
                </a:solidFill>
                <a:latin typeface="Lucida Sans Unicode"/>
                <a:cs typeface="Lucida Sans Unicode"/>
              </a:rPr>
              <a:t>OPT</a:t>
            </a:r>
            <a:r>
              <a:rPr sz="1600" spc="-75" dirty="0">
                <a:solidFill>
                  <a:srgbClr val="FF9900"/>
                </a:solidFill>
                <a:latin typeface="Lucida Sans Unicode"/>
                <a:cs typeface="Lucida Sans Unicode"/>
              </a:rPr>
              <a:t> </a:t>
            </a:r>
            <a:r>
              <a:rPr sz="1600" spc="70" dirty="0">
                <a:solidFill>
                  <a:srgbClr val="FF9900"/>
                </a:solidFill>
                <a:latin typeface="Lucida Sans Unicode"/>
                <a:cs typeface="Lucida Sans Unicode"/>
              </a:rPr>
              <a:t>THE</a:t>
            </a:r>
            <a:r>
              <a:rPr sz="1600" spc="-70" dirty="0">
                <a:solidFill>
                  <a:srgbClr val="FF9900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FF9900"/>
                </a:solidFill>
                <a:latin typeface="Lucida Sans Unicode"/>
                <a:cs typeface="Lucida Sans Unicode"/>
              </a:rPr>
              <a:t>CONVERSATION, </a:t>
            </a:r>
            <a:r>
              <a:rPr sz="1600" spc="80" dirty="0">
                <a:solidFill>
                  <a:srgbClr val="FF9900"/>
                </a:solidFill>
                <a:latin typeface="Lucida Sans Unicode"/>
                <a:cs typeface="Lucida Sans Unicode"/>
              </a:rPr>
              <a:t>CONFUSION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48386" y="2546512"/>
            <a:ext cx="4025265" cy="131127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1600" b="1" u="heavy" spc="18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Passive-</a:t>
            </a:r>
            <a:r>
              <a:rPr sz="1600" b="1" u="heavy" spc="1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Constructive: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600" spc="10" dirty="0">
                <a:solidFill>
                  <a:srgbClr val="FF0000"/>
                </a:solidFill>
                <a:latin typeface="Lucida Sans Unicode"/>
                <a:cs typeface="Lucida Sans Unicode"/>
              </a:rPr>
              <a:t>Quiet,</a:t>
            </a:r>
            <a:r>
              <a:rPr sz="1600" spc="12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600" spc="10" dirty="0">
                <a:solidFill>
                  <a:srgbClr val="FF0000"/>
                </a:solidFill>
                <a:latin typeface="Lucida Sans Unicode"/>
                <a:cs typeface="Lucida Sans Unicode"/>
              </a:rPr>
              <a:t>understated</a:t>
            </a:r>
            <a:r>
              <a:rPr sz="1600" spc="120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Lucida Sans Unicode"/>
                <a:cs typeface="Lucida Sans Unicode"/>
              </a:rPr>
              <a:t>support</a:t>
            </a:r>
            <a:endParaRPr sz="1600">
              <a:latin typeface="Lucida Sans Unicode"/>
              <a:cs typeface="Lucida Sans Unicode"/>
            </a:endParaRPr>
          </a:p>
          <a:p>
            <a:pPr marL="812165">
              <a:lnSpc>
                <a:spcPct val="100000"/>
              </a:lnSpc>
              <a:spcBef>
                <a:spcPts val="215"/>
              </a:spcBef>
            </a:pPr>
            <a:r>
              <a:rPr sz="2600" b="1" spc="405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sz="2600" b="1" spc="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00" b="1" spc="425" dirty="0">
                <a:solidFill>
                  <a:srgbClr val="FF0000"/>
                </a:solidFill>
                <a:latin typeface="Calibri"/>
                <a:cs typeface="Calibri"/>
              </a:rPr>
              <a:t>BUZZKILL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20"/>
              </a:spcBef>
            </a:pPr>
            <a:r>
              <a:rPr sz="1600" u="heavy" spc="7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ucida Sans Unicode"/>
                <a:cs typeface="Lucida Sans Unicode"/>
              </a:rPr>
              <a:t>THE</a:t>
            </a:r>
            <a:r>
              <a:rPr sz="1600" u="heavy" spc="-8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1600" u="heavy" spc="5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ucida Sans Unicode"/>
                <a:cs typeface="Lucida Sans Unicode"/>
              </a:rPr>
              <a:t>MOST</a:t>
            </a:r>
            <a:r>
              <a:rPr sz="1600" u="heavy" spc="-8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1600" u="heavy" spc="6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Lucida Sans Unicode"/>
                <a:cs typeface="Lucida Sans Unicode"/>
              </a:rPr>
              <a:t>LETHAL</a:t>
            </a:r>
            <a:r>
              <a:rPr sz="1600" spc="-85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FF0000"/>
                </a:solidFill>
                <a:latin typeface="Lucida Sans Unicode"/>
                <a:cs typeface="Lucida Sans Unicode"/>
              </a:rPr>
              <a:t>TO</a:t>
            </a:r>
            <a:r>
              <a:rPr sz="1600" spc="-85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FF0000"/>
                </a:solidFill>
                <a:latin typeface="Lucida Sans Unicode"/>
                <a:cs typeface="Lucida Sans Unicode"/>
              </a:rPr>
              <a:t>RELATIONSHIPS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72863"/>
            <a:ext cx="3478121" cy="19706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08468" y="2960145"/>
            <a:ext cx="7136130" cy="2183765"/>
            <a:chOff x="2008468" y="2960145"/>
            <a:chExt cx="7136130" cy="21837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66055"/>
              <a:ext cx="3556273" cy="1877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1" y="3336778"/>
              <a:ext cx="1940148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9" cy="218335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425" y="61109"/>
            <a:ext cx="51187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25" dirty="0">
                <a:solidFill>
                  <a:srgbClr val="434343"/>
                </a:solidFill>
              </a:rPr>
              <a:t>Your</a:t>
            </a:r>
            <a:r>
              <a:rPr sz="3000" spc="175" dirty="0">
                <a:solidFill>
                  <a:srgbClr val="434343"/>
                </a:solidFill>
              </a:rPr>
              <a:t> </a:t>
            </a:r>
            <a:r>
              <a:rPr sz="3000" spc="315" dirty="0">
                <a:solidFill>
                  <a:srgbClr val="434343"/>
                </a:solidFill>
              </a:rPr>
              <a:t>friend</a:t>
            </a:r>
            <a:r>
              <a:rPr sz="3000" spc="175" dirty="0">
                <a:solidFill>
                  <a:srgbClr val="434343"/>
                </a:solidFill>
              </a:rPr>
              <a:t> </a:t>
            </a:r>
            <a:r>
              <a:rPr sz="3000" spc="425" dirty="0">
                <a:solidFill>
                  <a:srgbClr val="434343"/>
                </a:solidFill>
              </a:rPr>
              <a:t>gets</a:t>
            </a:r>
            <a:r>
              <a:rPr sz="3000" spc="175" dirty="0">
                <a:solidFill>
                  <a:srgbClr val="434343"/>
                </a:solidFill>
              </a:rPr>
              <a:t> </a:t>
            </a:r>
            <a:r>
              <a:rPr sz="3000" spc="355" dirty="0">
                <a:solidFill>
                  <a:srgbClr val="434343"/>
                </a:solidFill>
              </a:rPr>
              <a:t>a</a:t>
            </a:r>
            <a:r>
              <a:rPr sz="3000" spc="175" dirty="0">
                <a:solidFill>
                  <a:srgbClr val="434343"/>
                </a:solidFill>
              </a:rPr>
              <a:t> </a:t>
            </a:r>
            <a:r>
              <a:rPr sz="3000" spc="185" dirty="0">
                <a:solidFill>
                  <a:srgbClr val="434343"/>
                </a:solidFill>
              </a:rPr>
              <a:t>raise…..</a:t>
            </a:r>
            <a:endParaRPr sz="300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84999" y="713999"/>
          <a:ext cx="8789670" cy="41840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6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9170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u="heavy" spc="204" dirty="0">
                          <a:solidFill>
                            <a:srgbClr val="F1C131"/>
                          </a:solidFill>
                          <a:uFill>
                            <a:solidFill>
                              <a:srgbClr val="F1C131"/>
                            </a:solidFill>
                          </a:uFill>
                          <a:latin typeface="Calibri"/>
                          <a:cs typeface="Calibri"/>
                        </a:rPr>
                        <a:t>Active-</a:t>
                      </a:r>
                      <a:r>
                        <a:rPr sz="1800" b="1" u="heavy" spc="180" dirty="0">
                          <a:solidFill>
                            <a:srgbClr val="F1C131"/>
                          </a:solidFill>
                          <a:uFill>
                            <a:solidFill>
                              <a:srgbClr val="F1C131"/>
                            </a:solidFill>
                          </a:uFill>
                          <a:latin typeface="Calibri"/>
                          <a:cs typeface="Calibri"/>
                        </a:rPr>
                        <a:t>Destructive: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217170" marR="208915" algn="ctr">
                        <a:lnSpc>
                          <a:spcPct val="114599"/>
                        </a:lnSpc>
                      </a:pPr>
                      <a:r>
                        <a:rPr sz="1800" spc="-1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“Isn’t</a:t>
                      </a:r>
                      <a:r>
                        <a:rPr sz="1800" spc="-8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6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that</a:t>
                      </a:r>
                      <a:r>
                        <a:rPr sz="1800" spc="-8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11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new</a:t>
                      </a:r>
                      <a:r>
                        <a:rPr sz="1800" spc="-8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role</a:t>
                      </a:r>
                      <a:r>
                        <a:rPr sz="1800" spc="-8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5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going</a:t>
                      </a:r>
                      <a:r>
                        <a:rPr sz="1800" spc="-8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800" spc="-8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6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make </a:t>
                      </a:r>
                      <a:r>
                        <a:rPr sz="180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you</a:t>
                      </a:r>
                      <a:r>
                        <a:rPr sz="1800" spc="-5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5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even</a:t>
                      </a:r>
                      <a:r>
                        <a:rPr sz="1800" spc="-4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6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more</a:t>
                      </a:r>
                      <a:r>
                        <a:rPr sz="1800" spc="-4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stressed</a:t>
                      </a:r>
                      <a:r>
                        <a:rPr sz="1800" spc="-4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7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than</a:t>
                      </a:r>
                      <a:r>
                        <a:rPr sz="1800" spc="-5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-2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you </a:t>
                      </a:r>
                      <a:r>
                        <a:rPr sz="180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already</a:t>
                      </a:r>
                      <a:r>
                        <a:rPr sz="1800" spc="105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50" dirty="0">
                          <a:solidFill>
                            <a:srgbClr val="F1C131"/>
                          </a:solidFill>
                          <a:latin typeface="Lucida Sans Unicode"/>
                          <a:cs typeface="Lucida Sans Unicode"/>
                        </a:rPr>
                        <a:t>are?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u="heavy" spc="200" dirty="0">
                          <a:solidFill>
                            <a:srgbClr val="2C99B4"/>
                          </a:solidFill>
                          <a:uFill>
                            <a:solidFill>
                              <a:srgbClr val="2C99B4"/>
                            </a:solidFill>
                          </a:uFill>
                          <a:latin typeface="Calibri"/>
                          <a:cs typeface="Calibri"/>
                        </a:rPr>
                        <a:t>Active-</a:t>
                      </a:r>
                      <a:r>
                        <a:rPr sz="1800" b="1" u="heavy" spc="185" dirty="0">
                          <a:solidFill>
                            <a:srgbClr val="2C99B4"/>
                          </a:solidFill>
                          <a:uFill>
                            <a:solidFill>
                              <a:srgbClr val="2C99B4"/>
                            </a:solidFill>
                          </a:uFill>
                          <a:latin typeface="Calibri"/>
                          <a:cs typeface="Calibri"/>
                        </a:rPr>
                        <a:t>Constructive: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162560" marR="154305" indent="-1270" algn="ctr">
                        <a:lnSpc>
                          <a:spcPct val="114599"/>
                        </a:lnSpc>
                      </a:pPr>
                      <a:r>
                        <a:rPr sz="1800" spc="-2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“That’s</a:t>
                      </a:r>
                      <a:r>
                        <a:rPr sz="1800" spc="2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wonderful!</a:t>
                      </a:r>
                      <a:r>
                        <a:rPr sz="1800" spc="2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-6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Tell</a:t>
                      </a:r>
                      <a:r>
                        <a:rPr sz="1800" spc="3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12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me </a:t>
                      </a:r>
                      <a:r>
                        <a:rPr sz="1800" spc="5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everything</a:t>
                      </a:r>
                      <a:r>
                        <a:rPr sz="1800" spc="-3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from</a:t>
                      </a:r>
                      <a:r>
                        <a:rPr sz="1800" spc="-2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start</a:t>
                      </a:r>
                      <a:r>
                        <a:rPr sz="1800" spc="-3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800" spc="-2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ﬁnish.</a:t>
                      </a:r>
                      <a:r>
                        <a:rPr sz="1800" spc="-3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16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Who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told</a:t>
                      </a:r>
                      <a:r>
                        <a:rPr sz="1800" spc="-7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9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you?</a:t>
                      </a:r>
                      <a:r>
                        <a:rPr sz="1800" spc="-6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16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What</a:t>
                      </a:r>
                      <a:r>
                        <a:rPr sz="1800" spc="-6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did</a:t>
                      </a:r>
                      <a:r>
                        <a:rPr sz="1800" spc="-6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5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they</a:t>
                      </a:r>
                      <a:r>
                        <a:rPr sz="1800" spc="-6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8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say?</a:t>
                      </a:r>
                      <a:r>
                        <a:rPr sz="1800" spc="-6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7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How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do</a:t>
                      </a:r>
                      <a:r>
                        <a:rPr sz="1800" spc="-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you </a:t>
                      </a:r>
                      <a:r>
                        <a:rPr sz="1800" spc="45" dirty="0">
                          <a:solidFill>
                            <a:srgbClr val="2C99B4"/>
                          </a:solidFill>
                          <a:latin typeface="Lucida Sans Unicode"/>
                          <a:cs typeface="Lucida Sans Unicode"/>
                        </a:rPr>
                        <a:t>feel?”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84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u="heavy" spc="210" dirty="0">
                          <a:solidFill>
                            <a:srgbClr val="FF9900"/>
                          </a:solidFill>
                          <a:uFill>
                            <a:solidFill>
                              <a:srgbClr val="FF9900"/>
                            </a:solidFill>
                          </a:uFill>
                          <a:latin typeface="Calibri"/>
                          <a:cs typeface="Calibri"/>
                        </a:rPr>
                        <a:t>Passive-</a:t>
                      </a:r>
                      <a:r>
                        <a:rPr sz="1800" b="1" u="heavy" spc="180" dirty="0">
                          <a:solidFill>
                            <a:srgbClr val="FF9900"/>
                          </a:solidFill>
                          <a:uFill>
                            <a:solidFill>
                              <a:srgbClr val="FF9900"/>
                            </a:solidFill>
                          </a:uFill>
                          <a:latin typeface="Calibri"/>
                          <a:cs typeface="Calibri"/>
                        </a:rPr>
                        <a:t>Destructive: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508634" marR="408940" indent="-92075">
                        <a:lnSpc>
                          <a:spcPct val="114599"/>
                        </a:lnSpc>
                      </a:pPr>
                      <a:r>
                        <a:rPr sz="18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“That</a:t>
                      </a:r>
                      <a:r>
                        <a:rPr sz="1800" spc="-2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4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reminds</a:t>
                      </a:r>
                      <a:r>
                        <a:rPr sz="1800" spc="-2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me;</a:t>
                      </a:r>
                      <a:r>
                        <a:rPr sz="1800" spc="-2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6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Jessica</a:t>
                      </a:r>
                      <a:r>
                        <a:rPr sz="1800" spc="-2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3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was </a:t>
                      </a:r>
                      <a:r>
                        <a:rPr sz="1800" spc="6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accepted</a:t>
                      </a:r>
                      <a:r>
                        <a:rPr sz="1800" spc="-7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800" spc="-7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55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Medical</a:t>
                      </a:r>
                      <a:r>
                        <a:rPr sz="1800" spc="-7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-10" dirty="0">
                          <a:solidFill>
                            <a:srgbClr val="FF9900"/>
                          </a:solidFill>
                          <a:latin typeface="Lucida Sans Unicode"/>
                          <a:cs typeface="Lucida Sans Unicode"/>
                        </a:rPr>
                        <a:t>School!”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1" u="heavy" spc="210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Calibri"/>
                          <a:cs typeface="Calibri"/>
                        </a:rPr>
                        <a:t>Passive-</a:t>
                      </a:r>
                      <a:r>
                        <a:rPr sz="1800" b="1" u="heavy" spc="18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Calibri"/>
                          <a:cs typeface="Calibri"/>
                        </a:rPr>
                        <a:t>Constructive: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1393190" marR="118110" indent="-1267460">
                        <a:lnSpc>
                          <a:spcPct val="114599"/>
                        </a:lnSpc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“I’m</a:t>
                      </a:r>
                      <a:r>
                        <a:rPr sz="1800" spc="-8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6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happy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for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-14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you…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I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really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5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gotta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5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get back</a:t>
                      </a:r>
                      <a:r>
                        <a:rPr sz="1800" spc="-8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to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Lucida Sans Unicode"/>
                          <a:cs typeface="Lucida Sans Unicode"/>
                        </a:rPr>
                        <a:t>work.”</a:t>
                      </a:r>
                      <a:endParaRPr sz="1800">
                        <a:latin typeface="Lucida Sans Unicode"/>
                        <a:cs typeface="Lucida Sans Unicode"/>
                      </a:endParaRPr>
                    </a:p>
                  </a:txBody>
                  <a:tcPr marL="0" marR="0" marT="762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609090" cy="5143500"/>
            </a:xfrm>
            <a:custGeom>
              <a:avLst/>
              <a:gdLst/>
              <a:ahLst/>
              <a:cxnLst/>
              <a:rect l="l" t="t" r="r" b="b"/>
              <a:pathLst>
                <a:path w="1609090" h="5143500">
                  <a:moveTo>
                    <a:pt x="16085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1608599" y="0"/>
                  </a:lnTo>
                  <a:lnTo>
                    <a:pt x="1608599" y="5143499"/>
                  </a:lnTo>
                  <a:close/>
                </a:path>
              </a:pathLst>
            </a:custGeom>
            <a:solidFill>
              <a:srgbClr val="2222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77862" y="2156399"/>
            <a:ext cx="5375275" cy="106934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0"/>
              </a:spcBef>
            </a:pPr>
            <a:r>
              <a:rPr sz="3600" b="1" spc="495" dirty="0">
                <a:solidFill>
                  <a:srgbClr val="F1DCDB"/>
                </a:solidFill>
                <a:latin typeface="Calibri"/>
                <a:cs typeface="Calibri"/>
              </a:rPr>
              <a:t>Things</a:t>
            </a:r>
            <a:r>
              <a:rPr sz="3600" b="1" spc="21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3600" b="1" spc="480" dirty="0">
                <a:solidFill>
                  <a:srgbClr val="F1DCDB"/>
                </a:solidFill>
                <a:latin typeface="Calibri"/>
                <a:cs typeface="Calibri"/>
              </a:rPr>
              <a:t>do</a:t>
            </a:r>
            <a:r>
              <a:rPr sz="3600" b="1" spc="21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3600" b="1" spc="425" dirty="0">
                <a:solidFill>
                  <a:srgbClr val="F1DCDB"/>
                </a:solidFill>
                <a:latin typeface="Calibri"/>
                <a:cs typeface="Calibri"/>
              </a:rPr>
              <a:t>not</a:t>
            </a:r>
            <a:r>
              <a:rPr sz="3600" b="1" spc="215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3600" b="1" spc="465" dirty="0">
                <a:solidFill>
                  <a:srgbClr val="F1DCDB"/>
                </a:solidFill>
                <a:latin typeface="Calibri"/>
                <a:cs typeface="Calibri"/>
              </a:rPr>
              <a:t>change; </a:t>
            </a:r>
            <a:r>
              <a:rPr sz="3600" b="1" spc="585" dirty="0">
                <a:solidFill>
                  <a:srgbClr val="F1DCDB"/>
                </a:solidFill>
                <a:latin typeface="Calibri"/>
                <a:cs typeface="Calibri"/>
              </a:rPr>
              <a:t>We</a:t>
            </a:r>
            <a:r>
              <a:rPr sz="3600" b="1" spc="200" dirty="0">
                <a:solidFill>
                  <a:srgbClr val="F1DCDB"/>
                </a:solidFill>
                <a:latin typeface="Calibri"/>
                <a:cs typeface="Calibri"/>
              </a:rPr>
              <a:t> </a:t>
            </a:r>
            <a:r>
              <a:rPr sz="3600" b="1" spc="465" dirty="0">
                <a:solidFill>
                  <a:srgbClr val="F1DCDB"/>
                </a:solidFill>
                <a:latin typeface="Calibri"/>
                <a:cs typeface="Calibri"/>
              </a:rPr>
              <a:t>change.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3875" y="3736881"/>
            <a:ext cx="2420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60" dirty="0">
                <a:solidFill>
                  <a:srgbClr val="FFFFFF"/>
                </a:solidFill>
                <a:latin typeface="Palatino Linotype"/>
                <a:cs typeface="Palatino Linotype"/>
              </a:rPr>
              <a:t>~</a:t>
            </a:r>
            <a:r>
              <a:rPr sz="1800" spc="-1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Palatino Linotype"/>
                <a:cs typeface="Palatino Linotype"/>
              </a:rPr>
              <a:t>Henry</a:t>
            </a:r>
            <a:r>
              <a:rPr sz="1800" spc="-5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Palatino Linotype"/>
                <a:cs typeface="Palatino Linotype"/>
              </a:rPr>
              <a:t>David</a:t>
            </a:r>
            <a:r>
              <a:rPr sz="1800" spc="-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Thoreau</a:t>
            </a:r>
            <a:endParaRPr sz="1800">
              <a:latin typeface="Palatino Linotype"/>
              <a:cs typeface="Palatino Linotype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72863"/>
            <a:ext cx="3478121" cy="197063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66055"/>
              <a:ext cx="3556273" cy="18774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1" y="3336779"/>
              <a:ext cx="1940148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9" cy="2183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780299" cy="490917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3565" y="1947310"/>
            <a:ext cx="186308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heavy" spc="385" dirty="0">
                <a:uFill>
                  <a:solidFill>
                    <a:srgbClr val="FFFFFF"/>
                  </a:solidFill>
                </a:uFill>
              </a:rPr>
              <a:t>No</a:t>
            </a:r>
            <a:r>
              <a:rPr sz="3000" u="heavy" spc="170" dirty="0">
                <a:uFill>
                  <a:solidFill>
                    <a:srgbClr val="FFFFFF"/>
                  </a:solidFill>
                </a:uFill>
              </a:rPr>
              <a:t> </a:t>
            </a:r>
            <a:r>
              <a:rPr sz="3000" u="heavy" spc="340" dirty="0">
                <a:uFill>
                  <a:solidFill>
                    <a:srgbClr val="FFFFFF"/>
                  </a:solidFill>
                </a:uFill>
              </a:rPr>
              <a:t>BUTS.</a:t>
            </a:r>
            <a:endParaRPr sz="3000"/>
          </a:p>
        </p:txBody>
      </p:sp>
      <p:sp>
        <p:nvSpPr>
          <p:cNvPr id="9" name="object 9"/>
          <p:cNvSpPr txBox="1"/>
          <p:nvPr/>
        </p:nvSpPr>
        <p:spPr>
          <a:xfrm>
            <a:off x="4260324" y="622443"/>
            <a:ext cx="4454525" cy="29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4599"/>
              </a:lnSpc>
              <a:spcBef>
                <a:spcPts val="100"/>
              </a:spcBef>
            </a:pPr>
            <a:r>
              <a:rPr sz="2400" spc="200" dirty="0">
                <a:solidFill>
                  <a:srgbClr val="141440"/>
                </a:solidFill>
                <a:latin typeface="Lucida Sans Unicode"/>
                <a:cs typeface="Lucida Sans Unicode"/>
              </a:rPr>
              <a:t>“When</a:t>
            </a:r>
            <a:r>
              <a:rPr sz="2400" spc="-1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spc="90" dirty="0">
                <a:solidFill>
                  <a:srgbClr val="141440"/>
                </a:solidFill>
                <a:latin typeface="Lucida Sans Unicode"/>
                <a:cs typeface="Lucida Sans Unicode"/>
              </a:rPr>
              <a:t>someone</a:t>
            </a:r>
            <a:r>
              <a:rPr sz="2400" spc="-1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relates </a:t>
            </a:r>
            <a:r>
              <a:rPr sz="2400" spc="70" dirty="0">
                <a:solidFill>
                  <a:srgbClr val="141440"/>
                </a:solidFill>
                <a:latin typeface="Lucida Sans Unicode"/>
                <a:cs typeface="Lucida Sans Unicode"/>
              </a:rPr>
              <a:t>good</a:t>
            </a:r>
            <a:r>
              <a:rPr sz="2400" spc="-8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141440"/>
                </a:solidFill>
                <a:latin typeface="Lucida Sans Unicode"/>
                <a:cs typeface="Lucida Sans Unicode"/>
              </a:rPr>
              <a:t>news,</a:t>
            </a:r>
            <a:r>
              <a:rPr sz="2400" spc="-8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spc="50" dirty="0">
                <a:solidFill>
                  <a:srgbClr val="141440"/>
                </a:solidFill>
                <a:latin typeface="Lucida Sans Unicode"/>
                <a:cs typeface="Lucida Sans Unicode"/>
              </a:rPr>
              <a:t>respond</a:t>
            </a:r>
            <a:r>
              <a:rPr sz="2400" spc="-8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b="1" spc="275" dirty="0">
                <a:solidFill>
                  <a:srgbClr val="141440"/>
                </a:solidFill>
                <a:latin typeface="Calibri"/>
                <a:cs typeface="Calibri"/>
              </a:rPr>
              <a:t>without </a:t>
            </a:r>
            <a:r>
              <a:rPr sz="2400" b="1" spc="335" dirty="0">
                <a:solidFill>
                  <a:srgbClr val="141440"/>
                </a:solidFill>
                <a:latin typeface="Calibri"/>
                <a:cs typeface="Calibri"/>
              </a:rPr>
              <a:t>using</a:t>
            </a:r>
            <a:r>
              <a:rPr sz="2400" b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spc="290" dirty="0">
                <a:solidFill>
                  <a:srgbClr val="141440"/>
                </a:solidFill>
                <a:latin typeface="Calibri"/>
                <a:cs typeface="Calibri"/>
              </a:rPr>
              <a:t>the</a:t>
            </a:r>
            <a:r>
              <a:rPr sz="2400" b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spc="300" dirty="0">
                <a:solidFill>
                  <a:srgbClr val="141440"/>
                </a:solidFill>
                <a:latin typeface="Calibri"/>
                <a:cs typeface="Calibri"/>
              </a:rPr>
              <a:t>word</a:t>
            </a:r>
            <a:r>
              <a:rPr sz="2400" b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200" dirty="0">
                <a:solidFill>
                  <a:srgbClr val="141440"/>
                </a:solidFill>
                <a:latin typeface="Calibri"/>
                <a:cs typeface="Calibri"/>
              </a:rPr>
              <a:t>but</a:t>
            </a:r>
            <a:r>
              <a:rPr sz="2400" i="1" spc="200" dirty="0">
                <a:solidFill>
                  <a:srgbClr val="141440"/>
                </a:solidFill>
                <a:latin typeface="Century Gothic"/>
                <a:cs typeface="Century Gothic"/>
              </a:rPr>
              <a:t>.</a:t>
            </a:r>
            <a:r>
              <a:rPr sz="2400" i="1" spc="-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24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Also </a:t>
            </a:r>
            <a:r>
              <a:rPr sz="2400" dirty="0">
                <a:solidFill>
                  <a:srgbClr val="141440"/>
                </a:solidFill>
                <a:latin typeface="Lucida Sans Unicode"/>
                <a:cs typeface="Lucida Sans Unicode"/>
              </a:rPr>
              <a:t>don’t</a:t>
            </a:r>
            <a:r>
              <a:rPr sz="2400" spc="-1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spc="50" dirty="0">
                <a:solidFill>
                  <a:srgbClr val="141440"/>
                </a:solidFill>
                <a:latin typeface="Lucida Sans Unicode"/>
                <a:cs typeface="Lucida Sans Unicode"/>
              </a:rPr>
              <a:t>use</a:t>
            </a:r>
            <a:r>
              <a:rPr sz="2400" spc="-1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spc="65" dirty="0">
                <a:solidFill>
                  <a:srgbClr val="141440"/>
                </a:solidFill>
                <a:latin typeface="Lucida Sans Unicode"/>
                <a:cs typeface="Lucida Sans Unicode"/>
              </a:rPr>
              <a:t>any</a:t>
            </a:r>
            <a:r>
              <a:rPr sz="2400" spc="-1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141440"/>
                </a:solidFill>
                <a:latin typeface="Lucida Sans Unicode"/>
                <a:cs typeface="Lucida Sans Unicode"/>
              </a:rPr>
              <a:t>of</a:t>
            </a:r>
            <a:r>
              <a:rPr sz="2400" spc="-1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141440"/>
                </a:solidFill>
                <a:latin typeface="Lucida Sans Unicode"/>
                <a:cs typeface="Lucida Sans Unicode"/>
              </a:rPr>
              <a:t>its</a:t>
            </a:r>
            <a:r>
              <a:rPr sz="2400" spc="-1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close cousins,</a:t>
            </a:r>
            <a:r>
              <a:rPr sz="2400" spc="-15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141440"/>
                </a:solidFill>
                <a:latin typeface="Lucida Sans Unicode"/>
                <a:cs typeface="Lucida Sans Unicode"/>
              </a:rPr>
              <a:t>like</a:t>
            </a:r>
            <a:r>
              <a:rPr sz="2400" spc="-15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i="1" spc="-10" dirty="0">
                <a:solidFill>
                  <a:srgbClr val="141440"/>
                </a:solidFill>
                <a:latin typeface="Century Gothic"/>
                <a:cs typeface="Century Gothic"/>
              </a:rPr>
              <a:t>however, </a:t>
            </a:r>
            <a:r>
              <a:rPr sz="2400" i="1" dirty="0">
                <a:solidFill>
                  <a:srgbClr val="141440"/>
                </a:solidFill>
                <a:latin typeface="Century Gothic"/>
                <a:cs typeface="Century Gothic"/>
              </a:rPr>
              <a:t>whereas,</a:t>
            </a:r>
            <a:r>
              <a:rPr sz="2400" i="1" spc="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2400" i="1" dirty="0">
                <a:solidFill>
                  <a:srgbClr val="141440"/>
                </a:solidFill>
                <a:latin typeface="Century Gothic"/>
                <a:cs typeface="Century Gothic"/>
              </a:rPr>
              <a:t>yet,</a:t>
            </a:r>
            <a:r>
              <a:rPr sz="2400" i="1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2400" i="1" spc="75" dirty="0">
                <a:solidFill>
                  <a:srgbClr val="141440"/>
                </a:solidFill>
                <a:latin typeface="Century Gothic"/>
                <a:cs typeface="Century Gothic"/>
              </a:rPr>
              <a:t>then</a:t>
            </a:r>
            <a:r>
              <a:rPr sz="2400" i="1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2400" i="1" spc="-10" dirty="0">
                <a:solidFill>
                  <a:srgbClr val="141440"/>
                </a:solidFill>
                <a:latin typeface="Century Gothic"/>
                <a:cs typeface="Century Gothic"/>
              </a:rPr>
              <a:t>again, </a:t>
            </a:r>
            <a:r>
              <a:rPr sz="2400" spc="100" dirty="0">
                <a:solidFill>
                  <a:srgbClr val="141440"/>
                </a:solidFill>
                <a:latin typeface="Lucida Sans Unicode"/>
                <a:cs typeface="Lucida Sans Unicode"/>
              </a:rPr>
              <a:t>and</a:t>
            </a:r>
            <a:r>
              <a:rPr sz="2400" spc="-10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2400" i="1" dirty="0">
                <a:solidFill>
                  <a:srgbClr val="141440"/>
                </a:solidFill>
                <a:latin typeface="Century Gothic"/>
                <a:cs typeface="Century Gothic"/>
              </a:rPr>
              <a:t>on</a:t>
            </a:r>
            <a:r>
              <a:rPr sz="2400" i="1" spc="-1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2400" i="1" spc="60" dirty="0">
                <a:solidFill>
                  <a:srgbClr val="141440"/>
                </a:solidFill>
                <a:latin typeface="Century Gothic"/>
                <a:cs typeface="Century Gothic"/>
              </a:rPr>
              <a:t>the</a:t>
            </a:r>
            <a:r>
              <a:rPr sz="2400" i="1" spc="-1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2400" i="1" spc="70" dirty="0">
                <a:solidFill>
                  <a:srgbClr val="141440"/>
                </a:solidFill>
                <a:latin typeface="Century Gothic"/>
                <a:cs typeface="Century Gothic"/>
              </a:rPr>
              <a:t>other</a:t>
            </a:r>
            <a:r>
              <a:rPr sz="2400" i="1" spc="-10" dirty="0">
                <a:solidFill>
                  <a:srgbClr val="141440"/>
                </a:solidFill>
                <a:latin typeface="Century Gothic"/>
                <a:cs typeface="Century Gothic"/>
              </a:rPr>
              <a:t> hand.”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60818" y="4418472"/>
            <a:ext cx="445706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0" marR="5080" indent="-680085">
              <a:lnSpc>
                <a:spcPct val="116100"/>
              </a:lnSpc>
              <a:spcBef>
                <a:spcPts val="100"/>
              </a:spcBef>
            </a:pPr>
            <a:r>
              <a:rPr sz="1400" dirty="0">
                <a:solidFill>
                  <a:srgbClr val="141440"/>
                </a:solidFill>
                <a:latin typeface="Lucida Sans Unicode"/>
                <a:cs typeface="Lucida Sans Unicode"/>
              </a:rPr>
              <a:t>From:</a:t>
            </a:r>
            <a:r>
              <a:rPr sz="14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141440"/>
                </a:solidFill>
                <a:latin typeface="Lucida Sans Unicode"/>
                <a:cs typeface="Lucida Sans Unicode"/>
              </a:rPr>
              <a:t>Peterson</a:t>
            </a:r>
            <a:r>
              <a:rPr sz="14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spc="-105" dirty="0">
                <a:solidFill>
                  <a:srgbClr val="141440"/>
                </a:solidFill>
                <a:latin typeface="Lucida Sans Unicode"/>
                <a:cs typeface="Lucida Sans Unicode"/>
              </a:rPr>
              <a:t>(2013).</a:t>
            </a:r>
            <a:r>
              <a:rPr sz="14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spc="50" dirty="0">
                <a:solidFill>
                  <a:srgbClr val="141440"/>
                </a:solidFill>
                <a:latin typeface="Lucida Sans Unicode"/>
                <a:cs typeface="Lucida Sans Unicode"/>
              </a:rPr>
              <a:t>Pursuing</a:t>
            </a:r>
            <a:r>
              <a:rPr sz="14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spc="55" dirty="0">
                <a:solidFill>
                  <a:srgbClr val="141440"/>
                </a:solidFill>
                <a:latin typeface="Lucida Sans Unicode"/>
                <a:cs typeface="Lucida Sans Unicode"/>
              </a:rPr>
              <a:t>the</a:t>
            </a:r>
            <a:r>
              <a:rPr sz="14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141440"/>
                </a:solidFill>
                <a:latin typeface="Lucida Sans Unicode"/>
                <a:cs typeface="Lucida Sans Unicode"/>
              </a:rPr>
              <a:t>Good</a:t>
            </a:r>
            <a:r>
              <a:rPr sz="14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Life:</a:t>
            </a:r>
            <a:r>
              <a:rPr sz="14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spc="-40" dirty="0">
                <a:solidFill>
                  <a:srgbClr val="141440"/>
                </a:solidFill>
                <a:latin typeface="Lucida Sans Unicode"/>
                <a:cs typeface="Lucida Sans Unicode"/>
              </a:rPr>
              <a:t>100 </a:t>
            </a:r>
            <a:r>
              <a:rPr sz="1400" dirty="0">
                <a:solidFill>
                  <a:srgbClr val="141440"/>
                </a:solidFill>
                <a:latin typeface="Lucida Sans Unicode"/>
                <a:cs typeface="Lucida Sans Unicode"/>
              </a:rPr>
              <a:t>Reﬂections</a:t>
            </a:r>
            <a:r>
              <a:rPr sz="1400" spc="1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141440"/>
                </a:solidFill>
                <a:latin typeface="Lucida Sans Unicode"/>
                <a:cs typeface="Lucida Sans Unicode"/>
              </a:rPr>
              <a:t>on</a:t>
            </a:r>
            <a:r>
              <a:rPr sz="1400" spc="1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141440"/>
                </a:solidFill>
                <a:latin typeface="Lucida Sans Unicode"/>
                <a:cs typeface="Lucida Sans Unicode"/>
              </a:rPr>
              <a:t>Positive</a:t>
            </a:r>
            <a:r>
              <a:rPr sz="1400" spc="1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Psychology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2139" y="1689040"/>
            <a:ext cx="27305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245" dirty="0">
                <a:solidFill>
                  <a:srgbClr val="141440"/>
                </a:solidFill>
                <a:latin typeface="Calibri"/>
                <a:cs typeface="Calibri"/>
              </a:rPr>
              <a:t>Flow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250000"/>
              </a:lnSpc>
            </a:pPr>
            <a:r>
              <a:rPr sz="2000" b="1" i="1" spc="270" dirty="0">
                <a:solidFill>
                  <a:srgbClr val="141440"/>
                </a:solidFill>
                <a:latin typeface="Calibri"/>
                <a:cs typeface="Calibri"/>
              </a:rPr>
              <a:t>Character</a:t>
            </a:r>
            <a:r>
              <a:rPr sz="2000" b="1" i="1" spc="13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000" b="1" i="1" spc="240" dirty="0">
                <a:solidFill>
                  <a:srgbClr val="141440"/>
                </a:solidFill>
                <a:latin typeface="Calibri"/>
                <a:cs typeface="Calibri"/>
              </a:rPr>
              <a:t>strengths </a:t>
            </a:r>
            <a:r>
              <a:rPr sz="2000" b="1" i="1" spc="225" dirty="0">
                <a:solidFill>
                  <a:srgbClr val="141440"/>
                </a:solidFill>
                <a:latin typeface="Calibri"/>
                <a:cs typeface="Calibri"/>
              </a:rPr>
              <a:t>Mindfulness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19065" y="4864413"/>
            <a:ext cx="3112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100" dirty="0">
                <a:latin typeface="Tahoma"/>
                <a:cs typeface="Tahoma"/>
              </a:rPr>
              <a:t>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dirty="0">
                <a:latin typeface="Tahoma"/>
                <a:cs typeface="Tahoma"/>
              </a:rPr>
              <a:t>MD</a:t>
            </a:r>
            <a:r>
              <a:rPr sz="1400" b="1" spc="-105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30" dirty="0">
                <a:latin typeface="Tahoma"/>
                <a:cs typeface="Tahoma"/>
              </a:rPr>
              <a:t>2023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409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484"/>
              </a:spcBef>
            </a:pPr>
            <a:r>
              <a:rPr sz="3500" spc="495" dirty="0">
                <a:solidFill>
                  <a:srgbClr val="2C2C2C"/>
                </a:solidFill>
              </a:rPr>
              <a:t>ENGAGEMENT</a:t>
            </a:r>
            <a:endParaRPr sz="3500"/>
          </a:p>
          <a:p>
            <a:pPr marL="172720">
              <a:lnSpc>
                <a:spcPct val="100000"/>
              </a:lnSpc>
              <a:spcBef>
                <a:spcPts val="175"/>
              </a:spcBef>
            </a:pPr>
            <a:r>
              <a:rPr sz="1600" spc="-495" dirty="0">
                <a:solidFill>
                  <a:srgbClr val="2C2C2C"/>
                </a:solidFill>
              </a:rPr>
              <a:t>→</a:t>
            </a:r>
            <a:r>
              <a:rPr sz="1600" spc="95" dirty="0">
                <a:solidFill>
                  <a:srgbClr val="2C2C2C"/>
                </a:solidFill>
              </a:rPr>
              <a:t> </a:t>
            </a:r>
            <a:r>
              <a:rPr sz="1600" spc="210" dirty="0">
                <a:solidFill>
                  <a:srgbClr val="2C2C2C"/>
                </a:solidFill>
              </a:rPr>
              <a:t>Optimizing</a:t>
            </a:r>
            <a:r>
              <a:rPr sz="1600" spc="100" dirty="0">
                <a:solidFill>
                  <a:srgbClr val="2C2C2C"/>
                </a:solidFill>
              </a:rPr>
              <a:t> </a:t>
            </a:r>
            <a:r>
              <a:rPr sz="1600" i="1" spc="215" dirty="0">
                <a:solidFill>
                  <a:srgbClr val="2C2C2C"/>
                </a:solidFill>
                <a:latin typeface="Calibri"/>
                <a:cs typeface="Calibri"/>
              </a:rPr>
              <a:t>immersion</a:t>
            </a:r>
            <a:r>
              <a:rPr sz="1600" i="1" spc="9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170" dirty="0">
                <a:solidFill>
                  <a:srgbClr val="2C2C2C"/>
                </a:solidFill>
                <a:latin typeface="Calibri"/>
                <a:cs typeface="Calibri"/>
              </a:rPr>
              <a:t>in</a:t>
            </a:r>
            <a:r>
              <a:rPr sz="1600" i="1" spc="10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170" dirty="0">
                <a:solidFill>
                  <a:srgbClr val="2C2C2C"/>
                </a:solidFill>
                <a:latin typeface="Calibri"/>
                <a:cs typeface="Calibri"/>
              </a:rPr>
              <a:t>daily</a:t>
            </a:r>
            <a:r>
              <a:rPr sz="1600" i="1" spc="10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95" dirty="0">
                <a:solidFill>
                  <a:srgbClr val="2C2C2C"/>
                </a:solidFill>
                <a:latin typeface="Calibri"/>
                <a:cs typeface="Calibri"/>
              </a:rPr>
              <a:t>life, </a:t>
            </a:r>
            <a:r>
              <a:rPr sz="1600" i="1" spc="225" dirty="0">
                <a:solidFill>
                  <a:srgbClr val="2C2C2C"/>
                </a:solidFill>
                <a:latin typeface="Calibri"/>
                <a:cs typeface="Calibri"/>
              </a:rPr>
              <a:t>showing</a:t>
            </a:r>
            <a:r>
              <a:rPr sz="1600" i="1" spc="10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250" dirty="0">
                <a:solidFill>
                  <a:srgbClr val="2C2C2C"/>
                </a:solidFill>
                <a:latin typeface="Calibri"/>
                <a:cs typeface="Calibri"/>
              </a:rPr>
              <a:t>up</a:t>
            </a:r>
            <a:r>
              <a:rPr sz="1600" i="1" spc="10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235" dirty="0">
                <a:solidFill>
                  <a:srgbClr val="2C2C2C"/>
                </a:solidFill>
                <a:latin typeface="Calibri"/>
                <a:cs typeface="Calibri"/>
              </a:rPr>
              <a:t>as</a:t>
            </a:r>
            <a:r>
              <a:rPr sz="1600" i="1" spc="9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185" dirty="0">
                <a:solidFill>
                  <a:srgbClr val="2C2C2C"/>
                </a:solidFill>
                <a:latin typeface="Calibri"/>
                <a:cs typeface="Calibri"/>
              </a:rPr>
              <a:t>our</a:t>
            </a:r>
            <a:r>
              <a:rPr sz="1600" i="1" spc="10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180" dirty="0">
                <a:solidFill>
                  <a:srgbClr val="2C2C2C"/>
                </a:solidFill>
                <a:latin typeface="Calibri"/>
                <a:cs typeface="Calibri"/>
              </a:rPr>
              <a:t>best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375" y="1928235"/>
            <a:ext cx="4162425" cy="103314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3300" b="1" spc="-80" dirty="0">
                <a:solidFill>
                  <a:srgbClr val="B4B4B4"/>
                </a:solidFill>
                <a:latin typeface="Tahoma"/>
                <a:cs typeface="Tahoma"/>
              </a:rPr>
              <a:t>FLOW</a:t>
            </a:r>
            <a:r>
              <a:rPr sz="3300" b="1" spc="-310" dirty="0">
                <a:solidFill>
                  <a:srgbClr val="B4B4B4"/>
                </a:solidFill>
                <a:latin typeface="Tahoma"/>
                <a:cs typeface="Tahoma"/>
              </a:rPr>
              <a:t> </a:t>
            </a:r>
            <a:r>
              <a:rPr sz="3300" b="1" spc="-254" dirty="0">
                <a:solidFill>
                  <a:srgbClr val="B4B4B4"/>
                </a:solidFill>
                <a:latin typeface="Tahoma"/>
                <a:cs typeface="Tahoma"/>
              </a:rPr>
              <a:t>and</a:t>
            </a:r>
            <a:r>
              <a:rPr sz="3300" b="1" spc="-305" dirty="0">
                <a:solidFill>
                  <a:srgbClr val="B4B4B4"/>
                </a:solidFill>
                <a:latin typeface="Tahoma"/>
                <a:cs typeface="Tahoma"/>
              </a:rPr>
              <a:t> </a:t>
            </a:r>
            <a:r>
              <a:rPr sz="3300" b="1" spc="-190" dirty="0">
                <a:solidFill>
                  <a:srgbClr val="B4B4B4"/>
                </a:solidFill>
                <a:latin typeface="Tahoma"/>
                <a:cs typeface="Tahoma"/>
              </a:rPr>
              <a:t>the</a:t>
            </a:r>
            <a:r>
              <a:rPr sz="3300" b="1" spc="-310" dirty="0">
                <a:solidFill>
                  <a:srgbClr val="B4B4B4"/>
                </a:solidFill>
                <a:latin typeface="Tahoma"/>
                <a:cs typeface="Tahoma"/>
              </a:rPr>
              <a:t> </a:t>
            </a:r>
            <a:r>
              <a:rPr sz="3300" b="1" spc="-155" dirty="0">
                <a:solidFill>
                  <a:srgbClr val="B4B4B4"/>
                </a:solidFill>
                <a:latin typeface="Tahoma"/>
                <a:cs typeface="Tahoma"/>
              </a:rPr>
              <a:t>unitary </a:t>
            </a:r>
            <a:r>
              <a:rPr sz="3300" b="1" spc="-105" dirty="0">
                <a:solidFill>
                  <a:srgbClr val="B4B4B4"/>
                </a:solidFill>
                <a:latin typeface="Tahoma"/>
                <a:cs typeface="Tahoma"/>
              </a:rPr>
              <a:t>continuum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i="0" spc="-204" dirty="0">
                <a:solidFill>
                  <a:srgbClr val="B4B4B4"/>
                </a:solidFill>
                <a:latin typeface="Tahoma"/>
                <a:cs typeface="Tahoma"/>
              </a:rPr>
              <a:t>Peak</a:t>
            </a:r>
            <a:r>
              <a:rPr sz="3300" i="0" spc="-335" dirty="0">
                <a:solidFill>
                  <a:srgbClr val="B4B4B4"/>
                </a:solidFill>
                <a:latin typeface="Tahoma"/>
                <a:cs typeface="Tahoma"/>
              </a:rPr>
              <a:t> </a:t>
            </a:r>
            <a:r>
              <a:rPr sz="3300" i="0" spc="-195" dirty="0">
                <a:solidFill>
                  <a:srgbClr val="B4B4B4"/>
                </a:solidFill>
                <a:latin typeface="Tahoma"/>
                <a:cs typeface="Tahoma"/>
              </a:rPr>
              <a:t>experiences</a:t>
            </a:r>
            <a:endParaRPr sz="33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65681" y="4710494"/>
            <a:ext cx="290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42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7975" y="236574"/>
              <a:ext cx="4711799" cy="4711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6525" y="222761"/>
            <a:ext cx="4881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65" dirty="0">
                <a:solidFill>
                  <a:srgbClr val="434343"/>
                </a:solidFill>
              </a:rPr>
              <a:t>Flow</a:t>
            </a:r>
            <a:r>
              <a:rPr sz="3600" spc="204" dirty="0">
                <a:solidFill>
                  <a:srgbClr val="434343"/>
                </a:solidFill>
              </a:rPr>
              <a:t> </a:t>
            </a:r>
            <a:r>
              <a:rPr sz="3600" spc="390" dirty="0">
                <a:solidFill>
                  <a:srgbClr val="434343"/>
                </a:solidFill>
              </a:rPr>
              <a:t>Characteristics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37185" y="896750"/>
            <a:ext cx="7029450" cy="371157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445134" indent="-359410">
              <a:lnSpc>
                <a:spcPct val="100000"/>
              </a:lnSpc>
              <a:spcBef>
                <a:spcPts val="1165"/>
              </a:spcBef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Merging</a:t>
            </a:r>
            <a:r>
              <a:rPr sz="18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of</a:t>
            </a:r>
            <a:r>
              <a:rPr sz="18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action</a:t>
            </a:r>
            <a:r>
              <a:rPr sz="18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666666"/>
                </a:solidFill>
                <a:latin typeface="Lucida Sans Unicode"/>
                <a:cs typeface="Lucida Sans Unicode"/>
              </a:rPr>
              <a:t>and</a:t>
            </a:r>
            <a:r>
              <a:rPr sz="18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awareness</a:t>
            </a:r>
            <a:endParaRPr sz="1800">
              <a:latin typeface="Lucida Sans Unicode"/>
              <a:cs typeface="Lucida Sans Unicode"/>
            </a:endParaRPr>
          </a:p>
          <a:p>
            <a:pPr marL="445134" indent="-408940">
              <a:lnSpc>
                <a:spcPct val="100000"/>
              </a:lnSpc>
              <a:spcBef>
                <a:spcPts val="1065"/>
              </a:spcBef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Complete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absorption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in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666666"/>
                </a:solidFill>
                <a:latin typeface="Lucida Sans Unicode"/>
                <a:cs typeface="Lucida Sans Unicode"/>
              </a:rPr>
              <a:t>the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task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at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hand</a:t>
            </a:r>
            <a:endParaRPr sz="1800">
              <a:latin typeface="Lucida Sans Unicode"/>
              <a:cs typeface="Lucida Sans Unicode"/>
            </a:endParaRPr>
          </a:p>
          <a:p>
            <a:pPr marL="445134" marR="5080" indent="-406400">
              <a:lnSpc>
                <a:spcPct val="149300"/>
              </a:lnSpc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Lack</a:t>
            </a:r>
            <a:r>
              <a:rPr sz="18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of</a:t>
            </a:r>
            <a:r>
              <a:rPr sz="18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worry</a:t>
            </a:r>
            <a:r>
              <a:rPr sz="18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666666"/>
                </a:solidFill>
                <a:latin typeface="Lucida Sans Unicode"/>
                <a:cs typeface="Lucida Sans Unicode"/>
              </a:rPr>
              <a:t>about</a:t>
            </a:r>
            <a:r>
              <a:rPr sz="18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losing</a:t>
            </a:r>
            <a:r>
              <a:rPr sz="18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control</a:t>
            </a:r>
            <a:r>
              <a:rPr sz="18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i="1" dirty="0">
                <a:solidFill>
                  <a:srgbClr val="666666"/>
                </a:solidFill>
                <a:latin typeface="Century Gothic"/>
                <a:cs typeface="Century Gothic"/>
              </a:rPr>
              <a:t>*Paradoxically</a:t>
            </a:r>
            <a:r>
              <a:rPr sz="1800" i="1" spc="10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666666"/>
                </a:solidFill>
                <a:latin typeface="Century Gothic"/>
                <a:cs typeface="Century Gothic"/>
              </a:rPr>
              <a:t>leads</a:t>
            </a:r>
            <a:r>
              <a:rPr sz="1800" i="1" spc="95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spc="-25" dirty="0">
                <a:solidFill>
                  <a:srgbClr val="666666"/>
                </a:solidFill>
                <a:latin typeface="Century Gothic"/>
                <a:cs typeface="Century Gothic"/>
              </a:rPr>
              <a:t>to </a:t>
            </a:r>
            <a:r>
              <a:rPr sz="1800" i="1" spc="65" dirty="0">
                <a:solidFill>
                  <a:srgbClr val="666666"/>
                </a:solidFill>
                <a:latin typeface="Century Gothic"/>
                <a:cs typeface="Century Gothic"/>
              </a:rPr>
              <a:t>gaining</a:t>
            </a:r>
            <a:r>
              <a:rPr sz="1800" i="1" spc="-30" dirty="0">
                <a:solidFill>
                  <a:srgbClr val="666666"/>
                </a:solidFill>
                <a:latin typeface="Century Gothic"/>
                <a:cs typeface="Century Gothic"/>
              </a:rPr>
              <a:t> </a:t>
            </a:r>
            <a:r>
              <a:rPr sz="1800" i="1" spc="-10" dirty="0">
                <a:solidFill>
                  <a:srgbClr val="666666"/>
                </a:solidFill>
                <a:latin typeface="Century Gothic"/>
                <a:cs typeface="Century Gothic"/>
              </a:rPr>
              <a:t>control</a:t>
            </a:r>
            <a:endParaRPr sz="1800">
              <a:latin typeface="Century Gothic"/>
              <a:cs typeface="Century Gothic"/>
            </a:endParaRPr>
          </a:p>
          <a:p>
            <a:pPr marL="445134" indent="-432434">
              <a:lnSpc>
                <a:spcPct val="100000"/>
              </a:lnSpc>
              <a:spcBef>
                <a:spcPts val="1065"/>
              </a:spcBef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Loss</a:t>
            </a:r>
            <a:r>
              <a:rPr sz="1800" spc="-9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of</a:t>
            </a:r>
            <a:r>
              <a:rPr sz="1800" spc="-90" dirty="0">
                <a:solidFill>
                  <a:srgbClr val="666666"/>
                </a:solidFill>
                <a:latin typeface="Lucida Sans Unicode"/>
                <a:cs typeface="Lucida Sans Unicode"/>
              </a:rPr>
              <a:t> self-</a:t>
            </a:r>
            <a:r>
              <a:rPr sz="18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consciousness</a:t>
            </a:r>
            <a:endParaRPr sz="1800">
              <a:latin typeface="Lucida Sans Unicode"/>
              <a:cs typeface="Lucida Sans Unicode"/>
            </a:endParaRPr>
          </a:p>
          <a:p>
            <a:pPr marL="445134" indent="-406400">
              <a:lnSpc>
                <a:spcPct val="100000"/>
              </a:lnSpc>
              <a:spcBef>
                <a:spcPts val="1065"/>
              </a:spcBef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Time</a:t>
            </a:r>
            <a:r>
              <a:rPr sz="1800" spc="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moves</a:t>
            </a:r>
            <a:r>
              <a:rPr sz="1800" spc="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in</a:t>
            </a:r>
            <a:r>
              <a:rPr sz="1800" spc="4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unordinary</a:t>
            </a:r>
            <a:r>
              <a:rPr sz="1800" spc="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ways</a:t>
            </a:r>
            <a:endParaRPr sz="1800">
              <a:latin typeface="Lucida Sans Unicode"/>
              <a:cs typeface="Lucida Sans Unicode"/>
            </a:endParaRPr>
          </a:p>
          <a:p>
            <a:pPr marL="445134" indent="-418465">
              <a:lnSpc>
                <a:spcPct val="100000"/>
              </a:lnSpc>
              <a:spcBef>
                <a:spcPts val="1065"/>
              </a:spcBef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Autotelic</a:t>
            </a:r>
            <a:r>
              <a:rPr sz="1800" spc="-4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nature</a:t>
            </a:r>
            <a:r>
              <a:rPr sz="18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of</a:t>
            </a:r>
            <a:r>
              <a:rPr sz="1800" spc="-4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666666"/>
                </a:solidFill>
                <a:latin typeface="Lucida Sans Unicode"/>
                <a:cs typeface="Lucida Sans Unicode"/>
              </a:rPr>
              <a:t>the</a:t>
            </a:r>
            <a:r>
              <a:rPr sz="18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experience</a:t>
            </a:r>
            <a:endParaRPr sz="1800">
              <a:latin typeface="Lucida Sans Unicode"/>
              <a:cs typeface="Lucida Sans Unicode"/>
            </a:endParaRPr>
          </a:p>
          <a:p>
            <a:pPr marL="445134" indent="-399415">
              <a:lnSpc>
                <a:spcPct val="100000"/>
              </a:lnSpc>
              <a:spcBef>
                <a:spcPts val="1065"/>
              </a:spcBef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Skill</a:t>
            </a:r>
            <a:r>
              <a:rPr sz="18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-405" dirty="0">
                <a:solidFill>
                  <a:srgbClr val="666666"/>
                </a:solidFill>
                <a:latin typeface="Lucida Sans Unicode"/>
                <a:cs typeface="Lucida Sans Unicode"/>
              </a:rPr>
              <a:t>+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challenge</a:t>
            </a:r>
            <a:r>
              <a:rPr sz="18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are optimally</a:t>
            </a:r>
            <a:r>
              <a:rPr sz="18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666666"/>
                </a:solidFill>
                <a:latin typeface="Lucida Sans Unicode"/>
                <a:cs typeface="Lucida Sans Unicode"/>
              </a:rPr>
              <a:t>matched</a:t>
            </a:r>
            <a:endParaRPr sz="1800">
              <a:latin typeface="Lucida Sans Unicode"/>
              <a:cs typeface="Lucida Sans Unicode"/>
            </a:endParaRPr>
          </a:p>
          <a:p>
            <a:pPr marL="445134" indent="-425450">
              <a:lnSpc>
                <a:spcPct val="100000"/>
              </a:lnSpc>
              <a:spcBef>
                <a:spcPts val="1065"/>
              </a:spcBef>
              <a:buClr>
                <a:srgbClr val="B7B7B7"/>
              </a:buClr>
              <a:buAutoNum type="arabicPeriod"/>
              <a:tabLst>
                <a:tab pos="445134" algn="l"/>
              </a:tabLst>
            </a:pP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Clear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goals</a:t>
            </a:r>
            <a:r>
              <a:rPr sz="18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-405" dirty="0">
                <a:solidFill>
                  <a:srgbClr val="666666"/>
                </a:solidFill>
                <a:latin typeface="Lucida Sans Unicode"/>
                <a:cs typeface="Lucida Sans Unicode"/>
              </a:rPr>
              <a:t>+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666666"/>
                </a:solidFill>
                <a:latin typeface="Lucida Sans Unicode"/>
                <a:cs typeface="Lucida Sans Unicode"/>
              </a:rPr>
              <a:t>immediate</a:t>
            </a:r>
            <a:r>
              <a:rPr sz="18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feedback</a:t>
            </a:r>
            <a:r>
              <a:rPr sz="18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666666"/>
                </a:solidFill>
                <a:latin typeface="Lucida Sans Unicode"/>
                <a:cs typeface="Lucida Sans Unicode"/>
              </a:rPr>
              <a:t>*Symbolic</a:t>
            </a:r>
            <a:r>
              <a:rPr sz="18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800" spc="40" dirty="0">
                <a:solidFill>
                  <a:srgbClr val="666666"/>
                </a:solidFill>
                <a:latin typeface="Lucida Sans Unicode"/>
                <a:cs typeface="Lucida Sans Unicode"/>
              </a:rPr>
              <a:t>feedback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2725" y="4833753"/>
            <a:ext cx="52133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Arial"/>
                <a:cs typeface="Arial"/>
              </a:rPr>
              <a:t>Csikszentmihalyi,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M.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(1990).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Flow: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psychology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of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optimal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experience.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New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York: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Harper</a:t>
            </a:r>
            <a:r>
              <a:rPr sz="900" spc="-10" dirty="0">
                <a:latin typeface="Arial"/>
                <a:cs typeface="Arial"/>
              </a:rPr>
              <a:t> Perennial.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147" y="0"/>
            <a:ext cx="7879201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7139" y="1517060"/>
            <a:ext cx="437070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0" spc="459" dirty="0"/>
              <a:t>What</a:t>
            </a:r>
            <a:r>
              <a:rPr sz="3000" spc="190" dirty="0"/>
              <a:t> </a:t>
            </a:r>
            <a:r>
              <a:rPr sz="3000" spc="300" dirty="0"/>
              <a:t>activity</a:t>
            </a:r>
            <a:r>
              <a:rPr sz="3000" spc="190" dirty="0"/>
              <a:t> </a:t>
            </a:r>
            <a:r>
              <a:rPr sz="3000" spc="340" dirty="0"/>
              <a:t>were </a:t>
            </a:r>
            <a:r>
              <a:rPr sz="3000" spc="365" dirty="0"/>
              <a:t>you</a:t>
            </a:r>
            <a:r>
              <a:rPr sz="3000" spc="175" dirty="0"/>
              <a:t> </a:t>
            </a:r>
            <a:r>
              <a:rPr sz="3000" spc="409" dirty="0"/>
              <a:t>doing</a:t>
            </a:r>
            <a:r>
              <a:rPr sz="3000" spc="180" dirty="0"/>
              <a:t> </a:t>
            </a:r>
            <a:r>
              <a:rPr sz="3000" spc="365" dirty="0"/>
              <a:t>the</a:t>
            </a:r>
            <a:r>
              <a:rPr sz="3000" spc="180" dirty="0"/>
              <a:t> </a:t>
            </a:r>
            <a:r>
              <a:rPr sz="3000" spc="265" dirty="0"/>
              <a:t>last </a:t>
            </a:r>
            <a:r>
              <a:rPr sz="3000" spc="370" dirty="0"/>
              <a:t>time</a:t>
            </a:r>
            <a:r>
              <a:rPr sz="3000" spc="170" dirty="0"/>
              <a:t> </a:t>
            </a:r>
            <a:r>
              <a:rPr sz="3000" spc="365" dirty="0"/>
              <a:t>you</a:t>
            </a:r>
            <a:r>
              <a:rPr sz="3000" spc="175" dirty="0"/>
              <a:t> </a:t>
            </a:r>
            <a:r>
              <a:rPr sz="3000" spc="360" dirty="0"/>
              <a:t>experienced </a:t>
            </a:r>
            <a:r>
              <a:rPr sz="3000" spc="415" dirty="0"/>
              <a:t>ﬂow?</a:t>
            </a:r>
            <a:endParaRPr sz="3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0012" y="2087609"/>
            <a:ext cx="42208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6370" marR="5080" indent="-154305">
              <a:lnSpc>
                <a:spcPct val="100000"/>
              </a:lnSpc>
              <a:spcBef>
                <a:spcPts val="100"/>
              </a:spcBef>
            </a:pPr>
            <a:r>
              <a:rPr sz="3000" spc="459" dirty="0"/>
              <a:t>How</a:t>
            </a:r>
            <a:r>
              <a:rPr sz="3000" spc="180" dirty="0"/>
              <a:t> </a:t>
            </a:r>
            <a:r>
              <a:rPr sz="3000" spc="445" dirty="0"/>
              <a:t>might</a:t>
            </a:r>
            <a:r>
              <a:rPr sz="3000" spc="180" dirty="0"/>
              <a:t> </a:t>
            </a:r>
            <a:r>
              <a:rPr sz="3000" spc="445" dirty="0"/>
              <a:t>we</a:t>
            </a:r>
            <a:r>
              <a:rPr sz="3000" spc="180" dirty="0"/>
              <a:t> </a:t>
            </a:r>
            <a:r>
              <a:rPr sz="3000" spc="275" dirty="0"/>
              <a:t>foster </a:t>
            </a:r>
            <a:r>
              <a:rPr sz="3000" spc="400" dirty="0"/>
              <a:t>more</a:t>
            </a:r>
            <a:r>
              <a:rPr sz="3000" spc="170" dirty="0"/>
              <a:t> </a:t>
            </a:r>
            <a:r>
              <a:rPr sz="3000" spc="420" dirty="0"/>
              <a:t>ﬂow</a:t>
            </a:r>
            <a:r>
              <a:rPr sz="3000" spc="175" dirty="0"/>
              <a:t> </a:t>
            </a:r>
            <a:r>
              <a:rPr sz="3000" spc="315" dirty="0"/>
              <a:t>at</a:t>
            </a:r>
            <a:r>
              <a:rPr sz="3000" spc="175" dirty="0"/>
              <a:t> </a:t>
            </a:r>
            <a:r>
              <a:rPr sz="3000" spc="390" dirty="0"/>
              <a:t>work?</a:t>
            </a:r>
            <a:endParaRPr sz="3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5349" y="100525"/>
              <a:ext cx="7395275" cy="4922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3675" y="120337"/>
            <a:ext cx="23736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415" dirty="0">
                <a:solidFill>
                  <a:srgbClr val="141440"/>
                </a:solidFill>
                <a:latin typeface="Calibri"/>
                <a:cs typeface="Calibri"/>
              </a:rPr>
              <a:t>Character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88335" y="120337"/>
            <a:ext cx="23926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70" dirty="0">
                <a:solidFill>
                  <a:srgbClr val="141440"/>
                </a:solidFill>
              </a:rPr>
              <a:t>Strengths</a:t>
            </a:r>
            <a:endParaRPr sz="36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725" y="146561"/>
            <a:ext cx="48964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455" dirty="0">
                <a:solidFill>
                  <a:srgbClr val="434343"/>
                </a:solidFill>
                <a:latin typeface="Calibri"/>
                <a:cs typeface="Calibri"/>
              </a:rPr>
              <a:t>Signature</a:t>
            </a:r>
            <a:r>
              <a:rPr sz="3600" i="1" spc="225" dirty="0">
                <a:solidFill>
                  <a:srgbClr val="434343"/>
                </a:solidFill>
                <a:latin typeface="Calibri"/>
                <a:cs typeface="Calibri"/>
              </a:rPr>
              <a:t> </a:t>
            </a:r>
            <a:r>
              <a:rPr sz="3600" spc="470" dirty="0">
                <a:solidFill>
                  <a:srgbClr val="434343"/>
                </a:solidFill>
              </a:rPr>
              <a:t>Strengths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4699" y="1216474"/>
            <a:ext cx="4450700" cy="28629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0325" y="1028022"/>
            <a:ext cx="8626475" cy="4040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3511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469265" algn="l"/>
              </a:tabLst>
            </a:pP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Your</a:t>
            </a:r>
            <a:r>
              <a:rPr sz="1600" spc="-9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80" dirty="0">
                <a:solidFill>
                  <a:srgbClr val="2C2C2C"/>
                </a:solidFill>
                <a:latin typeface="Lucida Sans Unicode"/>
                <a:cs typeface="Lucida Sans Unicode"/>
              </a:rPr>
              <a:t>TOP</a:t>
            </a:r>
            <a:r>
              <a:rPr sz="1600" spc="-9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strengths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2C2C2C"/>
              </a:buClr>
              <a:buFont typeface="Arial"/>
              <a:buChar char="●"/>
            </a:pPr>
            <a:endParaRPr sz="1200">
              <a:latin typeface="Lucida Sans Unicode"/>
              <a:cs typeface="Lucida Sans Unicode"/>
            </a:endParaRPr>
          </a:p>
          <a:p>
            <a:pPr marL="469265" indent="-35115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600" spc="65" dirty="0">
                <a:solidFill>
                  <a:srgbClr val="2C2C2C"/>
                </a:solidFill>
                <a:latin typeface="Lucida Sans Unicode"/>
                <a:cs typeface="Lucida Sans Unicode"/>
              </a:rPr>
              <a:t>Make</a:t>
            </a:r>
            <a:r>
              <a:rPr sz="1600" spc="-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you</a:t>
            </a:r>
            <a:r>
              <a:rPr sz="1600" spc="-4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2C2C2C"/>
                </a:solidFill>
                <a:latin typeface="Lucida Sans Unicode"/>
                <a:cs typeface="Lucida Sans Unicode"/>
              </a:rPr>
              <a:t>YOU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2C2C2C"/>
              </a:buClr>
              <a:buFont typeface="Arial"/>
              <a:buChar char="●"/>
            </a:pPr>
            <a:endParaRPr sz="1200">
              <a:latin typeface="Lucida Sans Unicode"/>
              <a:cs typeface="Lucida Sans Unicode"/>
            </a:endParaRPr>
          </a:p>
          <a:p>
            <a:pPr marL="469265" indent="-35115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Intrinsically</a:t>
            </a:r>
            <a:r>
              <a:rPr sz="1600" spc="9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2C2C2C"/>
                </a:solidFill>
                <a:latin typeface="Lucida Sans Unicode"/>
                <a:cs typeface="Lucida Sans Unicode"/>
              </a:rPr>
              <a:t>motivated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2C2C2C"/>
              </a:buClr>
              <a:buFont typeface="Arial"/>
              <a:buChar char="●"/>
            </a:pPr>
            <a:endParaRPr sz="1200">
              <a:latin typeface="Lucida Sans Unicode"/>
              <a:cs typeface="Lucida Sans Unicode"/>
            </a:endParaRPr>
          </a:p>
          <a:p>
            <a:pPr marL="469265" indent="-35115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600" spc="50" dirty="0">
                <a:solidFill>
                  <a:srgbClr val="2C2C2C"/>
                </a:solidFill>
                <a:latin typeface="Lucida Sans Unicode"/>
                <a:cs typeface="Lucida Sans Unicode"/>
              </a:rPr>
              <a:t>Help</a:t>
            </a:r>
            <a:r>
              <a:rPr sz="1600" spc="-4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you</a:t>
            </a:r>
            <a:r>
              <a:rPr sz="1600" spc="-3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feel</a:t>
            </a:r>
            <a:r>
              <a:rPr sz="1600" spc="-3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energized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2C2C2C"/>
              </a:buClr>
              <a:buFont typeface="Arial"/>
              <a:buChar char="●"/>
            </a:pPr>
            <a:endParaRPr sz="1200">
              <a:latin typeface="Lucida Sans Unicode"/>
              <a:cs typeface="Lucida Sans Unicode"/>
            </a:endParaRPr>
          </a:p>
          <a:p>
            <a:pPr marL="469265" indent="-351155">
              <a:lnSpc>
                <a:spcPct val="100000"/>
              </a:lnSpc>
              <a:spcBef>
                <a:spcPts val="5"/>
              </a:spcBef>
              <a:buFont typeface="Arial"/>
              <a:buChar char="●"/>
              <a:tabLst>
                <a:tab pos="469265" algn="l"/>
              </a:tabLst>
            </a:pP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Call</a:t>
            </a:r>
            <a:r>
              <a:rPr sz="1600" spc="-8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55" dirty="0">
                <a:solidFill>
                  <a:srgbClr val="2C2C2C"/>
                </a:solidFill>
                <a:latin typeface="Lucida Sans Unicode"/>
                <a:cs typeface="Lucida Sans Unicode"/>
              </a:rPr>
              <a:t>upon</a:t>
            </a:r>
            <a:r>
              <a:rPr sz="1600" spc="-8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95" dirty="0">
                <a:solidFill>
                  <a:srgbClr val="2C2C2C"/>
                </a:solidFill>
                <a:latin typeface="Lucida Sans Unicode"/>
                <a:cs typeface="Lucida Sans Unicode"/>
              </a:rPr>
              <a:t>them</a:t>
            </a:r>
            <a:r>
              <a:rPr sz="1600" spc="-8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in</a:t>
            </a:r>
            <a:r>
              <a:rPr sz="1600" spc="-8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50" dirty="0">
                <a:solidFill>
                  <a:srgbClr val="2C2C2C"/>
                </a:solidFill>
                <a:latin typeface="Lucida Sans Unicode"/>
                <a:cs typeface="Lucida Sans Unicode"/>
              </a:rPr>
              <a:t>times</a:t>
            </a:r>
            <a:r>
              <a:rPr sz="1600" spc="-8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of</a:t>
            </a:r>
            <a:r>
              <a:rPr sz="1600" spc="-8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40" dirty="0">
                <a:solidFill>
                  <a:srgbClr val="2C2C2C"/>
                </a:solidFill>
                <a:latin typeface="Lucida Sans Unicode"/>
                <a:cs typeface="Lucida Sans Unicode"/>
              </a:rPr>
              <a:t>challenge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2C2C2C"/>
              </a:buClr>
              <a:buFont typeface="Arial"/>
              <a:buChar char="●"/>
            </a:pPr>
            <a:endParaRPr sz="1200">
              <a:latin typeface="Lucida Sans Unicode"/>
              <a:cs typeface="Lucida Sans Unicode"/>
            </a:endParaRPr>
          </a:p>
          <a:p>
            <a:pPr marL="469265" indent="-35115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Associated</a:t>
            </a:r>
            <a:r>
              <a:rPr sz="1600" spc="-3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2C2C2C"/>
                </a:solidFill>
                <a:latin typeface="Lucida Sans Unicode"/>
                <a:cs typeface="Lucida Sans Unicode"/>
              </a:rPr>
              <a:t>with</a:t>
            </a:r>
            <a:r>
              <a:rPr sz="1600" spc="-3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life</a:t>
            </a:r>
            <a:r>
              <a:rPr sz="1600" spc="-30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satisfaction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2C2C2C"/>
              </a:buClr>
              <a:buFont typeface="Arial"/>
              <a:buChar char="●"/>
            </a:pPr>
            <a:endParaRPr sz="1200">
              <a:latin typeface="Lucida Sans Unicode"/>
              <a:cs typeface="Lucida Sans Unicode"/>
            </a:endParaRPr>
          </a:p>
          <a:p>
            <a:pPr marL="469265" indent="-35115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Can</a:t>
            </a:r>
            <a:r>
              <a:rPr sz="1600" spc="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50" dirty="0">
                <a:solidFill>
                  <a:srgbClr val="2C2C2C"/>
                </a:solidFill>
                <a:latin typeface="Lucida Sans Unicode"/>
                <a:cs typeface="Lucida Sans Unicode"/>
              </a:rPr>
              <a:t>help</a:t>
            </a:r>
            <a:r>
              <a:rPr sz="1600" spc="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increase</a:t>
            </a:r>
            <a:r>
              <a:rPr sz="1600" spc="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lower</a:t>
            </a:r>
            <a:r>
              <a:rPr sz="1600" spc="4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strengths</a:t>
            </a:r>
            <a:endParaRPr sz="16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2C2C2C"/>
              </a:buClr>
              <a:buFont typeface="Arial"/>
              <a:buChar char="●"/>
            </a:pPr>
            <a:endParaRPr sz="1200">
              <a:latin typeface="Lucida Sans Unicode"/>
              <a:cs typeface="Lucida Sans Unicode"/>
            </a:endParaRPr>
          </a:p>
          <a:p>
            <a:pPr marL="469265" indent="-35115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600" dirty="0">
                <a:solidFill>
                  <a:srgbClr val="2C2C2C"/>
                </a:solidFill>
                <a:latin typeface="Lucida Sans Unicode"/>
                <a:cs typeface="Lucida Sans Unicode"/>
              </a:rPr>
              <a:t>Can</a:t>
            </a:r>
            <a:r>
              <a:rPr sz="1600" spc="-1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2C2C2C"/>
                </a:solidFill>
                <a:latin typeface="Lucida Sans Unicode"/>
                <a:cs typeface="Lucida Sans Unicode"/>
              </a:rPr>
              <a:t>be</a:t>
            </a:r>
            <a:r>
              <a:rPr sz="1600" spc="-15" dirty="0">
                <a:solidFill>
                  <a:srgbClr val="2C2C2C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2C2C2C"/>
                </a:solidFill>
                <a:latin typeface="Lucida Sans Unicode"/>
                <a:cs typeface="Lucida Sans Unicode"/>
              </a:rPr>
              <a:t>developed!</a:t>
            </a:r>
            <a:endParaRPr sz="1600">
              <a:latin typeface="Lucida Sans Unicode"/>
              <a:cs typeface="Lucida Sans Unicode"/>
            </a:endParaRPr>
          </a:p>
          <a:p>
            <a:pPr marL="12700" marR="5080">
              <a:lnSpc>
                <a:spcPct val="117200"/>
              </a:lnSpc>
              <a:spcBef>
                <a:spcPts val="670"/>
              </a:spcBef>
            </a:pPr>
            <a:r>
              <a:rPr sz="800" dirty="0">
                <a:latin typeface="Arial"/>
                <a:cs typeface="Arial"/>
              </a:rPr>
              <a:t>Niemiec,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(2013).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VIA</a:t>
            </a:r>
            <a:r>
              <a:rPr sz="800" spc="-5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character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strengths: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Research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practice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(The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first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10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years).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In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H.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Knoop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&amp;</a:t>
            </a:r>
            <a:r>
              <a:rPr sz="800" spc="-5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A.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Delle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Fave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(Eds.),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Well-</a:t>
            </a:r>
            <a:r>
              <a:rPr sz="800" dirty="0">
                <a:latin typeface="Arial"/>
                <a:cs typeface="Arial"/>
              </a:rPr>
              <a:t>being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and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cultures: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Perspectives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on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positive</a:t>
            </a:r>
            <a:r>
              <a:rPr sz="800" spc="-20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psychology </a:t>
            </a:r>
            <a:r>
              <a:rPr sz="800" dirty="0">
                <a:latin typeface="Arial"/>
                <a:cs typeface="Arial"/>
              </a:rPr>
              <a:t>(pp.</a:t>
            </a:r>
            <a:r>
              <a:rPr sz="800" spc="-30" dirty="0">
                <a:latin typeface="Arial"/>
                <a:cs typeface="Arial"/>
              </a:rPr>
              <a:t> 11-</a:t>
            </a:r>
            <a:r>
              <a:rPr sz="800" dirty="0">
                <a:latin typeface="Arial"/>
                <a:cs typeface="Arial"/>
              </a:rPr>
              <a:t>30).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New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York,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NY: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spc="-10" dirty="0">
                <a:latin typeface="Arial"/>
                <a:cs typeface="Arial"/>
              </a:rPr>
              <a:t>Springer.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725" y="70361"/>
            <a:ext cx="3612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440" dirty="0">
                <a:solidFill>
                  <a:srgbClr val="434343"/>
                </a:solidFill>
              </a:rPr>
              <a:t>Uncover</a:t>
            </a:r>
            <a:r>
              <a:rPr sz="3600" spc="200" dirty="0">
                <a:solidFill>
                  <a:srgbClr val="434343"/>
                </a:solidFill>
              </a:rPr>
              <a:t> </a:t>
            </a:r>
            <a:r>
              <a:rPr sz="3600" spc="305" dirty="0">
                <a:solidFill>
                  <a:srgbClr val="434343"/>
                </a:solidFill>
              </a:rPr>
              <a:t>Yours!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27837" y="1025481"/>
            <a:ext cx="6583045" cy="306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1955" indent="-38925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401955" algn="l"/>
              </a:tabLst>
            </a:pPr>
            <a:r>
              <a:rPr sz="2100" b="1" spc="195" dirty="0">
                <a:latin typeface="Calibri"/>
                <a:cs typeface="Calibri"/>
              </a:rPr>
              <a:t>Visit</a:t>
            </a:r>
            <a:r>
              <a:rPr sz="2100" b="1" spc="120" dirty="0">
                <a:latin typeface="Calibri"/>
                <a:cs typeface="Calibri"/>
              </a:rPr>
              <a:t> </a:t>
            </a:r>
            <a:r>
              <a:rPr sz="2100" b="1" spc="-650" dirty="0">
                <a:latin typeface="Calibri"/>
                <a:cs typeface="Calibri"/>
              </a:rPr>
              <a:t>→</a:t>
            </a:r>
            <a:r>
              <a:rPr sz="2100" b="1" spc="125" dirty="0">
                <a:latin typeface="Calibri"/>
                <a:cs typeface="Calibri"/>
              </a:rPr>
              <a:t> </a:t>
            </a:r>
            <a:r>
              <a:rPr sz="2100" u="heavy" spc="-10" dirty="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3"/>
              </a:rPr>
              <a:t>www.viacharacter.org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Font typeface="Arial"/>
              <a:buChar char="●"/>
            </a:pPr>
            <a:endParaRPr sz="2400">
              <a:latin typeface="Lucida Sans Unicode"/>
              <a:cs typeface="Lucida Sans Unicode"/>
            </a:endParaRPr>
          </a:p>
          <a:p>
            <a:pPr marL="401955" marR="5080" indent="-389890">
              <a:lnSpc>
                <a:spcPct val="101200"/>
              </a:lnSpc>
              <a:buFont typeface="Arial"/>
              <a:buChar char="●"/>
              <a:tabLst>
                <a:tab pos="401955" algn="l"/>
              </a:tabLst>
            </a:pPr>
            <a:r>
              <a:rPr sz="2100" spc="50" dirty="0">
                <a:latin typeface="Lucida Sans Unicode"/>
                <a:cs typeface="Lucida Sans Unicode"/>
              </a:rPr>
              <a:t>Register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to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take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85" dirty="0">
                <a:latin typeface="Lucida Sans Unicode"/>
                <a:cs typeface="Lucida Sans Unicode"/>
              </a:rPr>
              <a:t>the</a:t>
            </a:r>
            <a:r>
              <a:rPr sz="2100" spc="-2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assessment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-20" dirty="0">
                <a:latin typeface="Lucida Sans Unicode"/>
                <a:cs typeface="Lucida Sans Unicode"/>
              </a:rPr>
              <a:t>(240</a:t>
            </a:r>
            <a:r>
              <a:rPr sz="2100" spc="-2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question </a:t>
            </a:r>
            <a:r>
              <a:rPr sz="2100" spc="75" dirty="0">
                <a:latin typeface="Lucida Sans Unicode"/>
                <a:cs typeface="Lucida Sans Unicode"/>
              </a:rPr>
              <a:t>item</a:t>
            </a:r>
            <a:r>
              <a:rPr sz="2100" spc="-105" dirty="0">
                <a:latin typeface="Lucida Sans Unicode"/>
                <a:cs typeface="Lucida Sans Unicode"/>
              </a:rPr>
              <a:t> </a:t>
            </a:r>
            <a:r>
              <a:rPr sz="2100" spc="50" dirty="0">
                <a:latin typeface="Lucida Sans Unicode"/>
                <a:cs typeface="Lucida Sans Unicode"/>
              </a:rPr>
              <a:t>Adult</a:t>
            </a:r>
            <a:r>
              <a:rPr sz="2100" spc="-100" dirty="0">
                <a:latin typeface="Lucida Sans Unicode"/>
                <a:cs typeface="Lucida Sans Unicode"/>
              </a:rPr>
              <a:t> </a:t>
            </a:r>
            <a:r>
              <a:rPr sz="2100" spc="40" dirty="0">
                <a:latin typeface="Lucida Sans Unicode"/>
                <a:cs typeface="Lucida Sans Unicode"/>
              </a:rPr>
              <a:t>Survey)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●"/>
            </a:pPr>
            <a:endParaRPr sz="2450">
              <a:latin typeface="Lucida Sans Unicode"/>
              <a:cs typeface="Lucida Sans Unicode"/>
            </a:endParaRPr>
          </a:p>
          <a:p>
            <a:pPr marL="401955" indent="-389255">
              <a:lnSpc>
                <a:spcPct val="100000"/>
              </a:lnSpc>
              <a:buFont typeface="Arial"/>
              <a:buChar char="●"/>
              <a:tabLst>
                <a:tab pos="401955" algn="l"/>
              </a:tabLst>
            </a:pPr>
            <a:r>
              <a:rPr sz="2100" spc="90" dirty="0">
                <a:latin typeface="Lucida Sans Unicode"/>
                <a:cs typeface="Lucida Sans Unicode"/>
              </a:rPr>
              <a:t>Review</a:t>
            </a:r>
            <a:r>
              <a:rPr sz="2100" spc="-60" dirty="0">
                <a:latin typeface="Lucida Sans Unicode"/>
                <a:cs typeface="Lucida Sans Unicode"/>
              </a:rPr>
              <a:t> </a:t>
            </a:r>
            <a:r>
              <a:rPr sz="2100" dirty="0">
                <a:latin typeface="Lucida Sans Unicode"/>
                <a:cs typeface="Lucida Sans Unicode"/>
              </a:rPr>
              <a:t>your</a:t>
            </a:r>
            <a:r>
              <a:rPr sz="2100" spc="-60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results</a:t>
            </a:r>
            <a:endParaRPr sz="2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●"/>
            </a:pPr>
            <a:endParaRPr sz="2450">
              <a:latin typeface="Lucida Sans Unicode"/>
              <a:cs typeface="Lucida Sans Unicode"/>
            </a:endParaRPr>
          </a:p>
          <a:p>
            <a:pPr marL="401955" indent="-389255">
              <a:lnSpc>
                <a:spcPct val="100000"/>
              </a:lnSpc>
              <a:buFont typeface="Arial"/>
              <a:buChar char="●"/>
              <a:tabLst>
                <a:tab pos="401955" algn="l"/>
              </a:tabLst>
            </a:pPr>
            <a:r>
              <a:rPr sz="2100" spc="85" dirty="0">
                <a:latin typeface="Lucida Sans Unicode"/>
                <a:cs typeface="Lucida Sans Unicode"/>
              </a:rPr>
              <a:t>Use</a:t>
            </a:r>
            <a:r>
              <a:rPr sz="2100" dirty="0">
                <a:latin typeface="Lucida Sans Unicode"/>
                <a:cs typeface="Lucida Sans Unicode"/>
              </a:rPr>
              <a:t> your top strengths in </a:t>
            </a:r>
            <a:r>
              <a:rPr sz="2100" spc="130" dirty="0">
                <a:latin typeface="Lucida Sans Unicode"/>
                <a:cs typeface="Lucida Sans Unicode"/>
              </a:rPr>
              <a:t>new</a:t>
            </a:r>
            <a:r>
              <a:rPr sz="2100" spc="5" dirty="0">
                <a:latin typeface="Lucida Sans Unicode"/>
                <a:cs typeface="Lucida Sans Unicode"/>
              </a:rPr>
              <a:t> </a:t>
            </a:r>
            <a:r>
              <a:rPr sz="2100" spc="-10" dirty="0">
                <a:latin typeface="Lucida Sans Unicode"/>
                <a:cs typeface="Lucida Sans Unicode"/>
              </a:rPr>
              <a:t>ways!</a:t>
            </a:r>
            <a:endParaRPr sz="2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6413" y="2104037"/>
            <a:ext cx="75304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40600"/>
              </a:lnSpc>
              <a:spcBef>
                <a:spcPts val="100"/>
              </a:spcBef>
            </a:pPr>
            <a:r>
              <a:rPr sz="1600" b="1" spc="185" dirty="0">
                <a:solidFill>
                  <a:srgbClr val="666666"/>
                </a:solidFill>
                <a:latin typeface="Calibri"/>
                <a:cs typeface="Calibri"/>
              </a:rPr>
              <a:t>You</a:t>
            </a:r>
            <a:r>
              <a:rPr sz="1600" b="1" spc="9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00" dirty="0">
                <a:solidFill>
                  <a:srgbClr val="666666"/>
                </a:solidFill>
                <a:latin typeface="Calibri"/>
                <a:cs typeface="Calibri"/>
              </a:rPr>
              <a:t>could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666666"/>
                </a:solidFill>
                <a:latin typeface="Calibri"/>
                <a:cs typeface="Calibri"/>
              </a:rPr>
              <a:t>take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85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25" dirty="0">
                <a:solidFill>
                  <a:srgbClr val="666666"/>
                </a:solidFill>
                <a:latin typeface="Calibri"/>
                <a:cs typeface="Calibri"/>
              </a:rPr>
              <a:t>pill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666666"/>
                </a:solidFill>
                <a:latin typeface="Calibri"/>
                <a:cs typeface="Calibri"/>
              </a:rPr>
              <a:t>that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45" dirty="0">
                <a:solidFill>
                  <a:srgbClr val="666666"/>
                </a:solidFill>
                <a:latin typeface="Calibri"/>
                <a:cs typeface="Calibri"/>
              </a:rPr>
              <a:t>is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85" dirty="0">
                <a:solidFill>
                  <a:srgbClr val="666666"/>
                </a:solidFill>
                <a:latin typeface="Calibri"/>
                <a:cs typeface="Calibri"/>
              </a:rPr>
              <a:t>proven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40" dirty="0">
                <a:solidFill>
                  <a:srgbClr val="666666"/>
                </a:solidFill>
                <a:latin typeface="Calibri"/>
                <a:cs typeface="Calibri"/>
              </a:rPr>
              <a:t>to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04" dirty="0">
                <a:solidFill>
                  <a:srgbClr val="666666"/>
                </a:solidFill>
                <a:latin typeface="Calibri"/>
                <a:cs typeface="Calibri"/>
              </a:rPr>
              <a:t>reduce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666666"/>
                </a:solidFill>
                <a:latin typeface="Calibri"/>
                <a:cs typeface="Calibri"/>
              </a:rPr>
              <a:t>the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70" dirty="0">
                <a:solidFill>
                  <a:srgbClr val="666666"/>
                </a:solidFill>
                <a:latin typeface="Calibri"/>
                <a:cs typeface="Calibri"/>
              </a:rPr>
              <a:t>risk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65" dirty="0">
                <a:solidFill>
                  <a:srgbClr val="666666"/>
                </a:solidFill>
                <a:latin typeface="Calibri"/>
                <a:cs typeface="Calibri"/>
              </a:rPr>
              <a:t>heart </a:t>
            </a:r>
            <a:r>
              <a:rPr sz="1600" b="1" spc="155" dirty="0">
                <a:solidFill>
                  <a:srgbClr val="666666"/>
                </a:solidFill>
                <a:latin typeface="Calibri"/>
                <a:cs typeface="Calibri"/>
              </a:rPr>
              <a:t>attacks/stroke/and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95" dirty="0">
                <a:solidFill>
                  <a:srgbClr val="666666"/>
                </a:solidFill>
                <a:latin typeface="Calibri"/>
                <a:cs typeface="Calibri"/>
              </a:rPr>
              <a:t>death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04" dirty="0">
                <a:solidFill>
                  <a:srgbClr val="666666"/>
                </a:solidFill>
                <a:latin typeface="Calibri"/>
                <a:cs typeface="Calibri"/>
              </a:rPr>
              <a:t>by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666666"/>
                </a:solidFill>
                <a:latin typeface="Calibri"/>
                <a:cs typeface="Calibri"/>
              </a:rPr>
              <a:t>49%,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666666"/>
                </a:solidFill>
                <a:latin typeface="Calibri"/>
                <a:cs typeface="Calibri"/>
              </a:rPr>
              <a:t>signiﬁcantly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04" dirty="0">
                <a:solidFill>
                  <a:srgbClr val="666666"/>
                </a:solidFill>
                <a:latin typeface="Calibri"/>
                <a:cs typeface="Calibri"/>
              </a:rPr>
              <a:t>reduce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666666"/>
                </a:solidFill>
                <a:latin typeface="Calibri"/>
                <a:cs typeface="Calibri"/>
              </a:rPr>
              <a:t>blood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55" dirty="0">
                <a:solidFill>
                  <a:srgbClr val="666666"/>
                </a:solidFill>
                <a:latin typeface="Calibri"/>
                <a:cs typeface="Calibri"/>
              </a:rPr>
              <a:t>pressure, </a:t>
            </a:r>
            <a:r>
              <a:rPr sz="1600" b="1" spc="150" dirty="0">
                <a:solidFill>
                  <a:srgbClr val="666666"/>
                </a:solidFill>
                <a:latin typeface="Calibri"/>
                <a:cs typeface="Calibri"/>
              </a:rPr>
              <a:t>rates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55" dirty="0">
                <a:solidFill>
                  <a:srgbClr val="666666"/>
                </a:solidFill>
                <a:latin typeface="Calibri"/>
                <a:cs typeface="Calibri"/>
              </a:rPr>
              <a:t>anxiety/depression,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20" dirty="0">
                <a:solidFill>
                  <a:srgbClr val="666666"/>
                </a:solidFill>
                <a:latin typeface="Calibri"/>
                <a:cs typeface="Calibri"/>
              </a:rPr>
              <a:t>and</a:t>
            </a:r>
            <a:r>
              <a:rPr sz="1600" b="1" spc="10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10" dirty="0">
                <a:solidFill>
                  <a:srgbClr val="666666"/>
                </a:solidFill>
                <a:latin typeface="Calibri"/>
                <a:cs typeface="Calibri"/>
              </a:rPr>
              <a:t>substance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666666"/>
                </a:solidFill>
                <a:latin typeface="Calibri"/>
                <a:cs typeface="Calibri"/>
              </a:rPr>
              <a:t>abuse;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55" dirty="0">
                <a:solidFill>
                  <a:srgbClr val="666666"/>
                </a:solidFill>
                <a:latin typeface="Calibri"/>
                <a:cs typeface="Calibri"/>
              </a:rPr>
              <a:t>statistically</a:t>
            </a:r>
            <a:r>
              <a:rPr sz="16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75" dirty="0">
                <a:solidFill>
                  <a:srgbClr val="666666"/>
                </a:solidFill>
                <a:latin typeface="Calibri"/>
                <a:cs typeface="Calibri"/>
              </a:rPr>
              <a:t>improve </a:t>
            </a:r>
            <a:r>
              <a:rPr sz="1600" b="1" spc="225" dirty="0">
                <a:solidFill>
                  <a:srgbClr val="666666"/>
                </a:solidFill>
                <a:latin typeface="Calibri"/>
                <a:cs typeface="Calibri"/>
              </a:rPr>
              <a:t>academic</a:t>
            </a:r>
            <a:r>
              <a:rPr sz="1600" b="1" spc="11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80" dirty="0">
                <a:solidFill>
                  <a:srgbClr val="666666"/>
                </a:solidFill>
                <a:latin typeface="Calibri"/>
                <a:cs typeface="Calibri"/>
              </a:rPr>
              <a:t>performance,</a:t>
            </a:r>
            <a:r>
              <a:rPr sz="16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35" dirty="0">
                <a:solidFill>
                  <a:srgbClr val="666666"/>
                </a:solidFill>
                <a:latin typeface="Calibri"/>
                <a:cs typeface="Calibri"/>
              </a:rPr>
              <a:t>creativity,</a:t>
            </a:r>
            <a:r>
              <a:rPr sz="16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220" dirty="0">
                <a:solidFill>
                  <a:srgbClr val="666666"/>
                </a:solidFill>
                <a:latin typeface="Calibri"/>
                <a:cs typeface="Calibri"/>
              </a:rPr>
              <a:t>and</a:t>
            </a:r>
            <a:r>
              <a:rPr sz="16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666666"/>
                </a:solidFill>
                <a:latin typeface="Calibri"/>
                <a:cs typeface="Calibri"/>
              </a:rPr>
              <a:t>the</a:t>
            </a:r>
            <a:r>
              <a:rPr sz="1600" b="1" spc="11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60" dirty="0">
                <a:solidFill>
                  <a:srgbClr val="666666"/>
                </a:solidFill>
                <a:latin typeface="Calibri"/>
                <a:cs typeface="Calibri"/>
              </a:rPr>
              <a:t>length/quality</a:t>
            </a:r>
            <a:r>
              <a:rPr sz="16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150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16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b="1" spc="70" dirty="0">
                <a:solidFill>
                  <a:srgbClr val="666666"/>
                </a:solidFill>
                <a:latin typeface="Calibri"/>
                <a:cs typeface="Calibri"/>
              </a:rPr>
              <a:t>life.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9025" y="4535833"/>
            <a:ext cx="70370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Holzel,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Britta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et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al.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(2011).</a:t>
            </a:r>
            <a:r>
              <a:rPr sz="900" spc="229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Mindfulness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Practice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leads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to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increases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regional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grey</a:t>
            </a:r>
            <a:r>
              <a:rPr sz="900" spc="-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matter</a:t>
            </a:r>
            <a:r>
              <a:rPr sz="900" spc="-10" dirty="0">
                <a:latin typeface="Arial"/>
                <a:cs typeface="Arial"/>
              </a:rPr>
              <a:t> density.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Psychiatry</a:t>
            </a:r>
            <a:r>
              <a:rPr sz="900" spc="-10" dirty="0">
                <a:latin typeface="Arial"/>
                <a:cs typeface="Arial"/>
              </a:rPr>
              <a:t> Research:Neuroimaging </a:t>
            </a:r>
            <a:r>
              <a:rPr sz="900" spc="-25" dirty="0">
                <a:latin typeface="Arial"/>
                <a:cs typeface="Arial"/>
              </a:rPr>
              <a:t>191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3083" y="841707"/>
            <a:ext cx="30295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735" dirty="0">
                <a:solidFill>
                  <a:srgbClr val="666666"/>
                </a:solidFill>
              </a:rPr>
              <a:t>What</a:t>
            </a:r>
            <a:r>
              <a:rPr sz="4800" spc="285" dirty="0">
                <a:solidFill>
                  <a:srgbClr val="666666"/>
                </a:solidFill>
              </a:rPr>
              <a:t> </a:t>
            </a:r>
            <a:r>
              <a:rPr sz="4800" spc="210" dirty="0">
                <a:solidFill>
                  <a:srgbClr val="666666"/>
                </a:solidFill>
              </a:rPr>
              <a:t>if….</a:t>
            </a:r>
            <a:endParaRPr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02650"/>
              <a:ext cx="6925524" cy="25622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64348" y="4866445"/>
            <a:ext cx="28219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latin typeface="Tahoma"/>
                <a:cs typeface="Tahoma"/>
              </a:rPr>
              <a:t>Jordyn Feingold,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45" dirty="0">
                <a:latin typeface="Tahoma"/>
                <a:cs typeface="Tahoma"/>
              </a:rPr>
              <a:t>MD,</a:t>
            </a:r>
            <a:r>
              <a:rPr sz="1000" b="1" spc="-60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2023;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60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Reserved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70237" y="1466587"/>
            <a:ext cx="2383790" cy="1864360"/>
            <a:chOff x="2270237" y="1466587"/>
            <a:chExt cx="2383790" cy="1864360"/>
          </a:xfrm>
        </p:grpSpPr>
        <p:sp>
          <p:nvSpPr>
            <p:cNvPr id="7" name="object 7"/>
            <p:cNvSpPr/>
            <p:nvPr/>
          </p:nvSpPr>
          <p:spPr>
            <a:xfrm>
              <a:off x="2274999" y="1471350"/>
              <a:ext cx="2374265" cy="1854835"/>
            </a:xfrm>
            <a:custGeom>
              <a:avLst/>
              <a:gdLst/>
              <a:ahLst/>
              <a:cxnLst/>
              <a:rect l="l" t="t" r="r" b="b"/>
              <a:pathLst>
                <a:path w="2374265" h="1854835">
                  <a:moveTo>
                    <a:pt x="2373899" y="1854599"/>
                  </a:moveTo>
                  <a:lnTo>
                    <a:pt x="0" y="1854599"/>
                  </a:lnTo>
                  <a:lnTo>
                    <a:pt x="0" y="0"/>
                  </a:lnTo>
                  <a:lnTo>
                    <a:pt x="2373899" y="0"/>
                  </a:lnTo>
                  <a:lnTo>
                    <a:pt x="2373899" y="1854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74999" y="1471350"/>
              <a:ext cx="2374265" cy="1854835"/>
            </a:xfrm>
            <a:custGeom>
              <a:avLst/>
              <a:gdLst/>
              <a:ahLst/>
              <a:cxnLst/>
              <a:rect l="l" t="t" r="r" b="b"/>
              <a:pathLst>
                <a:path w="2374265" h="1854835">
                  <a:moveTo>
                    <a:pt x="0" y="0"/>
                  </a:moveTo>
                  <a:lnTo>
                    <a:pt x="2373899" y="0"/>
                  </a:lnTo>
                  <a:lnTo>
                    <a:pt x="2373899" y="1854599"/>
                  </a:lnTo>
                  <a:lnTo>
                    <a:pt x="0" y="18545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7700" y="86952"/>
            <a:ext cx="4724400" cy="131445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4050"/>
              </a:lnSpc>
              <a:spcBef>
                <a:spcPts val="260"/>
              </a:spcBef>
            </a:pPr>
            <a:r>
              <a:rPr sz="3400" spc="535" dirty="0">
                <a:solidFill>
                  <a:srgbClr val="434343"/>
                </a:solidFill>
              </a:rPr>
              <a:t>A</a:t>
            </a:r>
            <a:r>
              <a:rPr sz="3400" spc="190" dirty="0">
                <a:solidFill>
                  <a:srgbClr val="434343"/>
                </a:solidFill>
              </a:rPr>
              <a:t> </a:t>
            </a:r>
            <a:r>
              <a:rPr sz="3400" spc="330" dirty="0">
                <a:solidFill>
                  <a:srgbClr val="434343"/>
                </a:solidFill>
              </a:rPr>
              <a:t>Tale</a:t>
            </a:r>
            <a:r>
              <a:rPr sz="3400" spc="195" dirty="0">
                <a:solidFill>
                  <a:srgbClr val="434343"/>
                </a:solidFill>
              </a:rPr>
              <a:t> </a:t>
            </a:r>
            <a:r>
              <a:rPr sz="3400" spc="315" dirty="0">
                <a:solidFill>
                  <a:srgbClr val="434343"/>
                </a:solidFill>
              </a:rPr>
              <a:t>of</a:t>
            </a:r>
            <a:r>
              <a:rPr sz="3400" spc="195" dirty="0">
                <a:solidFill>
                  <a:srgbClr val="434343"/>
                </a:solidFill>
              </a:rPr>
              <a:t> </a:t>
            </a:r>
            <a:r>
              <a:rPr sz="3400" spc="420" dirty="0">
                <a:solidFill>
                  <a:srgbClr val="434343"/>
                </a:solidFill>
              </a:rPr>
              <a:t>Two</a:t>
            </a:r>
            <a:r>
              <a:rPr sz="3400" spc="195" dirty="0">
                <a:solidFill>
                  <a:srgbClr val="434343"/>
                </a:solidFill>
              </a:rPr>
              <a:t> </a:t>
            </a:r>
            <a:r>
              <a:rPr sz="3400" spc="385" dirty="0">
                <a:solidFill>
                  <a:srgbClr val="434343"/>
                </a:solidFill>
              </a:rPr>
              <a:t>Capes: </a:t>
            </a:r>
            <a:r>
              <a:rPr sz="3400" spc="484" dirty="0">
                <a:solidFill>
                  <a:srgbClr val="434343"/>
                </a:solidFill>
              </a:rPr>
              <a:t>Thought</a:t>
            </a:r>
            <a:r>
              <a:rPr sz="3400" spc="195" dirty="0">
                <a:solidFill>
                  <a:srgbClr val="434343"/>
                </a:solidFill>
              </a:rPr>
              <a:t> </a:t>
            </a:r>
            <a:r>
              <a:rPr sz="3400" spc="430" dirty="0">
                <a:solidFill>
                  <a:srgbClr val="434343"/>
                </a:solidFill>
              </a:rPr>
              <a:t>Experiment</a:t>
            </a:r>
            <a:endParaRPr sz="3400"/>
          </a:p>
          <a:p>
            <a:pPr marL="34925">
              <a:lnSpc>
                <a:spcPct val="100000"/>
              </a:lnSpc>
              <a:spcBef>
                <a:spcPts val="685"/>
              </a:spcBef>
            </a:pPr>
            <a:r>
              <a:rPr sz="1000" spc="-70" dirty="0">
                <a:solidFill>
                  <a:srgbClr val="000000"/>
                </a:solidFill>
                <a:latin typeface="Tahoma"/>
                <a:cs typeface="Tahoma"/>
              </a:rPr>
              <a:t>From</a:t>
            </a:r>
            <a:r>
              <a:rPr sz="100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000" spc="-90" dirty="0">
                <a:solidFill>
                  <a:srgbClr val="000000"/>
                </a:solidFill>
                <a:latin typeface="Tahoma"/>
                <a:cs typeface="Tahoma"/>
              </a:rPr>
              <a:t>James</a:t>
            </a:r>
            <a:r>
              <a:rPr sz="1000" spc="-4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000" spc="-70" dirty="0">
                <a:solidFill>
                  <a:srgbClr val="000000"/>
                </a:solidFill>
                <a:latin typeface="Tahoma"/>
                <a:cs typeface="Tahoma"/>
              </a:rPr>
              <a:t>Pawelski’s</a:t>
            </a:r>
            <a:r>
              <a:rPr sz="1000" spc="-5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1000" i="1" spc="-75" dirty="0">
                <a:solidFill>
                  <a:srgbClr val="000000"/>
                </a:solidFill>
                <a:latin typeface="Trebuchet MS"/>
                <a:cs typeface="Trebuchet MS"/>
              </a:rPr>
              <a:t>Positive</a:t>
            </a:r>
            <a:r>
              <a:rPr sz="1000" i="1" spc="-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000" i="1" spc="-65" dirty="0">
                <a:solidFill>
                  <a:srgbClr val="000000"/>
                </a:solidFill>
                <a:latin typeface="Trebuchet MS"/>
                <a:cs typeface="Trebuchet MS"/>
              </a:rPr>
              <a:t>Psychology</a:t>
            </a:r>
            <a:r>
              <a:rPr sz="1000" i="1" spc="-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000" i="1" spc="-70" dirty="0">
                <a:solidFill>
                  <a:srgbClr val="000000"/>
                </a:solidFill>
                <a:latin typeface="Trebuchet MS"/>
                <a:cs typeface="Trebuchet MS"/>
              </a:rPr>
              <a:t>Normative</a:t>
            </a:r>
            <a:r>
              <a:rPr sz="1000" i="1" spc="-50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000" i="1" spc="-10" dirty="0">
                <a:solidFill>
                  <a:srgbClr val="000000"/>
                </a:solidFill>
                <a:latin typeface="Trebuchet MS"/>
                <a:cs typeface="Trebuchet MS"/>
              </a:rPr>
              <a:t>Analysis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9624" y="1803622"/>
            <a:ext cx="454406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b="1" i="1" spc="-75" dirty="0">
                <a:latin typeface="Trebuchet MS"/>
                <a:cs typeface="Trebuchet MS"/>
              </a:rPr>
              <a:t>If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05" dirty="0">
                <a:latin typeface="Trebuchet MS"/>
                <a:cs typeface="Trebuchet MS"/>
              </a:rPr>
              <a:t>you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95" dirty="0">
                <a:latin typeface="Trebuchet MS"/>
                <a:cs typeface="Trebuchet MS"/>
              </a:rPr>
              <a:t>could</a:t>
            </a:r>
            <a:r>
              <a:rPr sz="1600" b="1" i="1" spc="-145" dirty="0">
                <a:latin typeface="Trebuchet MS"/>
                <a:cs typeface="Trebuchet MS"/>
              </a:rPr>
              <a:t> </a:t>
            </a:r>
            <a:r>
              <a:rPr sz="1600" b="1" i="1" spc="-114" dirty="0">
                <a:latin typeface="Trebuchet MS"/>
                <a:cs typeface="Trebuchet MS"/>
              </a:rPr>
              <a:t>be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14" dirty="0">
                <a:latin typeface="Trebuchet MS"/>
                <a:cs typeface="Trebuchet MS"/>
              </a:rPr>
              <a:t>superhero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14" dirty="0">
                <a:latin typeface="Trebuchet MS"/>
                <a:cs typeface="Trebuchet MS"/>
              </a:rPr>
              <a:t>that</a:t>
            </a:r>
            <a:r>
              <a:rPr sz="1600" b="1" i="1" spc="-145" dirty="0">
                <a:latin typeface="Trebuchet MS"/>
                <a:cs typeface="Trebuchet MS"/>
              </a:rPr>
              <a:t> </a:t>
            </a:r>
            <a:r>
              <a:rPr sz="1600" b="1" i="1" spc="-95" dirty="0">
                <a:latin typeface="Trebuchet MS"/>
                <a:cs typeface="Trebuchet MS"/>
              </a:rPr>
              <a:t>could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25" dirty="0">
                <a:latin typeface="Trebuchet MS"/>
                <a:cs typeface="Trebuchet MS"/>
              </a:rPr>
              <a:t>get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25" dirty="0">
                <a:latin typeface="Trebuchet MS"/>
                <a:cs typeface="Trebuchet MS"/>
              </a:rPr>
              <a:t>rid</a:t>
            </a:r>
            <a:r>
              <a:rPr sz="1600" b="1" i="1" spc="-145" dirty="0">
                <a:latin typeface="Trebuchet MS"/>
                <a:cs typeface="Trebuchet MS"/>
              </a:rPr>
              <a:t> </a:t>
            </a:r>
            <a:r>
              <a:rPr sz="1600" b="1" i="1" spc="-135" dirty="0">
                <a:latin typeface="Trebuchet MS"/>
                <a:cs typeface="Trebuchet MS"/>
              </a:rPr>
              <a:t>of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80" dirty="0">
                <a:latin typeface="Trebuchet MS"/>
                <a:cs typeface="Trebuchet MS"/>
              </a:rPr>
              <a:t>badness </a:t>
            </a:r>
            <a:r>
              <a:rPr sz="1600" b="1" i="1" spc="-90" dirty="0">
                <a:latin typeface="Trebuchet MS"/>
                <a:cs typeface="Trebuchet MS"/>
              </a:rPr>
              <a:t>in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05" dirty="0">
                <a:latin typeface="Trebuchet MS"/>
                <a:cs typeface="Trebuchet MS"/>
              </a:rPr>
              <a:t>the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10" dirty="0">
                <a:latin typeface="Trebuchet MS"/>
                <a:cs typeface="Trebuchet MS"/>
              </a:rPr>
              <a:t>world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10" dirty="0">
                <a:latin typeface="Trebuchet MS"/>
                <a:cs typeface="Trebuchet MS"/>
              </a:rPr>
              <a:t>(Red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40" dirty="0">
                <a:latin typeface="Trebuchet MS"/>
                <a:cs typeface="Trebuchet MS"/>
              </a:rPr>
              <a:t>Cape),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130" dirty="0">
                <a:latin typeface="Trebuchet MS"/>
                <a:cs typeface="Trebuchet MS"/>
              </a:rPr>
              <a:t>or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95" dirty="0">
                <a:latin typeface="Trebuchet MS"/>
                <a:cs typeface="Trebuchet MS"/>
              </a:rPr>
              <a:t>one</a:t>
            </a:r>
            <a:r>
              <a:rPr sz="1600" b="1" i="1" spc="-145" dirty="0">
                <a:latin typeface="Trebuchet MS"/>
                <a:cs typeface="Trebuchet MS"/>
              </a:rPr>
              <a:t> </a:t>
            </a:r>
            <a:r>
              <a:rPr sz="1600" b="1" i="1" spc="-114" dirty="0">
                <a:latin typeface="Trebuchet MS"/>
                <a:cs typeface="Trebuchet MS"/>
              </a:rPr>
              <a:t>that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95" dirty="0">
                <a:latin typeface="Trebuchet MS"/>
                <a:cs typeface="Trebuchet MS"/>
              </a:rPr>
              <a:t>could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25" dirty="0">
                <a:latin typeface="Trebuchet MS"/>
                <a:cs typeface="Trebuchet MS"/>
              </a:rPr>
              <a:t>add </a:t>
            </a:r>
            <a:r>
              <a:rPr sz="1600" b="1" i="1" spc="-105" dirty="0">
                <a:latin typeface="Trebuchet MS"/>
                <a:cs typeface="Trebuchet MS"/>
              </a:rPr>
              <a:t>goodness</a:t>
            </a:r>
            <a:r>
              <a:rPr sz="1600" b="1" i="1" spc="-140" dirty="0">
                <a:latin typeface="Trebuchet MS"/>
                <a:cs typeface="Trebuchet MS"/>
              </a:rPr>
              <a:t> </a:t>
            </a:r>
            <a:r>
              <a:rPr sz="1600" b="1" i="1" spc="-130" dirty="0">
                <a:latin typeface="Trebuchet MS"/>
                <a:cs typeface="Trebuchet MS"/>
              </a:rPr>
              <a:t>to</a:t>
            </a:r>
            <a:r>
              <a:rPr sz="1600" b="1" i="1" spc="-140" dirty="0">
                <a:latin typeface="Trebuchet MS"/>
                <a:cs typeface="Trebuchet MS"/>
              </a:rPr>
              <a:t> </a:t>
            </a:r>
            <a:r>
              <a:rPr sz="1600" b="1" i="1" spc="-105" dirty="0">
                <a:latin typeface="Trebuchet MS"/>
                <a:cs typeface="Trebuchet MS"/>
              </a:rPr>
              <a:t>the</a:t>
            </a:r>
            <a:r>
              <a:rPr sz="1600" b="1" i="1" spc="-140" dirty="0">
                <a:latin typeface="Trebuchet MS"/>
                <a:cs typeface="Trebuchet MS"/>
              </a:rPr>
              <a:t> </a:t>
            </a:r>
            <a:r>
              <a:rPr sz="1600" b="1" i="1" spc="-110" dirty="0">
                <a:latin typeface="Trebuchet MS"/>
                <a:cs typeface="Trebuchet MS"/>
              </a:rPr>
              <a:t>world</a:t>
            </a:r>
            <a:r>
              <a:rPr sz="1600" b="1" i="1" spc="-140" dirty="0">
                <a:latin typeface="Trebuchet MS"/>
                <a:cs typeface="Trebuchet MS"/>
              </a:rPr>
              <a:t> </a:t>
            </a:r>
            <a:r>
              <a:rPr sz="1600" b="1" i="1" spc="-120" dirty="0">
                <a:latin typeface="Trebuchet MS"/>
                <a:cs typeface="Trebuchet MS"/>
              </a:rPr>
              <a:t>(Green</a:t>
            </a:r>
            <a:r>
              <a:rPr sz="1600" b="1" i="1" spc="-140" dirty="0">
                <a:latin typeface="Trebuchet MS"/>
                <a:cs typeface="Trebuchet MS"/>
              </a:rPr>
              <a:t> Cape), </a:t>
            </a:r>
            <a:r>
              <a:rPr sz="1600" b="1" i="1" spc="-80" dirty="0">
                <a:latin typeface="Trebuchet MS"/>
                <a:cs typeface="Trebuchet MS"/>
              </a:rPr>
              <a:t>which</a:t>
            </a:r>
            <a:r>
              <a:rPr sz="1600" b="1" i="1" spc="-140" dirty="0">
                <a:latin typeface="Trebuchet MS"/>
                <a:cs typeface="Trebuchet MS"/>
              </a:rPr>
              <a:t> </a:t>
            </a:r>
            <a:r>
              <a:rPr sz="1600" b="1" i="1" spc="-90" dirty="0">
                <a:latin typeface="Trebuchet MS"/>
                <a:cs typeface="Trebuchet MS"/>
              </a:rPr>
              <a:t>would</a:t>
            </a:r>
            <a:r>
              <a:rPr sz="1600" b="1" i="1" spc="-140" dirty="0">
                <a:latin typeface="Trebuchet MS"/>
                <a:cs typeface="Trebuchet MS"/>
              </a:rPr>
              <a:t> </a:t>
            </a:r>
            <a:r>
              <a:rPr sz="1600" b="1" i="1" spc="-25" dirty="0">
                <a:latin typeface="Trebuchet MS"/>
                <a:cs typeface="Trebuchet MS"/>
              </a:rPr>
              <a:t>you </a:t>
            </a:r>
            <a:r>
              <a:rPr sz="1600" b="1" i="1" spc="-100" dirty="0">
                <a:latin typeface="Trebuchet MS"/>
                <a:cs typeface="Trebuchet MS"/>
              </a:rPr>
              <a:t>choose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90" dirty="0">
                <a:latin typeface="Trebuchet MS"/>
                <a:cs typeface="Trebuchet MS"/>
              </a:rPr>
              <a:t>and</a:t>
            </a:r>
            <a:r>
              <a:rPr sz="1600" b="1" i="1" spc="-150" dirty="0">
                <a:latin typeface="Trebuchet MS"/>
                <a:cs typeface="Trebuchet MS"/>
              </a:rPr>
              <a:t> </a:t>
            </a:r>
            <a:r>
              <a:rPr sz="1600" b="1" i="1" spc="-20" dirty="0">
                <a:latin typeface="Trebuchet MS"/>
                <a:cs typeface="Trebuchet MS"/>
              </a:rPr>
              <a:t>why?</a:t>
            </a:r>
            <a:endParaRPr sz="1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8229" y="135490"/>
            <a:ext cx="392937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530" dirty="0">
                <a:solidFill>
                  <a:srgbClr val="141440"/>
                </a:solidFill>
              </a:rPr>
              <a:t>Mindfulness</a:t>
            </a:r>
            <a:endParaRPr sz="4800"/>
          </a:p>
        </p:txBody>
      </p:sp>
      <p:sp>
        <p:nvSpPr>
          <p:cNvPr id="4" name="object 4"/>
          <p:cNvSpPr txBox="1"/>
          <p:nvPr/>
        </p:nvSpPr>
        <p:spPr>
          <a:xfrm>
            <a:off x="400825" y="1320343"/>
            <a:ext cx="7430134" cy="286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58900">
              <a:lnSpc>
                <a:spcPct val="135400"/>
              </a:lnSpc>
              <a:spcBef>
                <a:spcPts val="100"/>
              </a:spcBef>
            </a:pPr>
            <a:r>
              <a:rPr sz="2400" b="1" i="1" spc="335" dirty="0">
                <a:solidFill>
                  <a:srgbClr val="141440"/>
                </a:solidFill>
                <a:latin typeface="Calibri"/>
                <a:cs typeface="Calibri"/>
              </a:rPr>
              <a:t>The</a:t>
            </a:r>
            <a:r>
              <a:rPr sz="2400" b="1" i="1" spc="14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40" dirty="0">
                <a:solidFill>
                  <a:srgbClr val="141440"/>
                </a:solidFill>
                <a:latin typeface="Calibri"/>
                <a:cs typeface="Calibri"/>
              </a:rPr>
              <a:t>awareness</a:t>
            </a:r>
            <a:r>
              <a:rPr sz="2400" b="1" i="1" spc="14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290" dirty="0">
                <a:solidFill>
                  <a:srgbClr val="141440"/>
                </a:solidFill>
                <a:latin typeface="Calibri"/>
                <a:cs typeface="Calibri"/>
              </a:rPr>
              <a:t>that</a:t>
            </a:r>
            <a:r>
              <a:rPr sz="2400" b="1" i="1" spc="14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35" dirty="0">
                <a:solidFill>
                  <a:srgbClr val="141440"/>
                </a:solidFill>
                <a:latin typeface="Calibri"/>
                <a:cs typeface="Calibri"/>
              </a:rPr>
              <a:t>emerges </a:t>
            </a:r>
            <a:r>
              <a:rPr sz="2400" b="1" i="1" spc="325" dirty="0">
                <a:solidFill>
                  <a:srgbClr val="141440"/>
                </a:solidFill>
                <a:latin typeface="Calibri"/>
                <a:cs typeface="Calibri"/>
              </a:rPr>
              <a:t>Through</a:t>
            </a:r>
            <a:r>
              <a:rPr sz="2400" b="1" i="1" spc="15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30" dirty="0">
                <a:solidFill>
                  <a:srgbClr val="141440"/>
                </a:solidFill>
                <a:latin typeface="Calibri"/>
                <a:cs typeface="Calibri"/>
              </a:rPr>
              <a:t>paying</a:t>
            </a:r>
            <a:r>
              <a:rPr sz="2400" b="1" i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270" dirty="0">
                <a:solidFill>
                  <a:srgbClr val="141440"/>
                </a:solidFill>
                <a:latin typeface="Calibri"/>
                <a:cs typeface="Calibri"/>
              </a:rPr>
              <a:t>attention</a:t>
            </a:r>
            <a:r>
              <a:rPr sz="2400" b="1" i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40" dirty="0">
                <a:solidFill>
                  <a:srgbClr val="141440"/>
                </a:solidFill>
                <a:latin typeface="Calibri"/>
                <a:cs typeface="Calibri"/>
              </a:rPr>
              <a:t>on</a:t>
            </a:r>
            <a:r>
              <a:rPr sz="2400" b="1" i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05" dirty="0">
                <a:solidFill>
                  <a:srgbClr val="141440"/>
                </a:solidFill>
                <a:latin typeface="Calibri"/>
                <a:cs typeface="Calibri"/>
              </a:rPr>
              <a:t>purpose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400" b="1" i="1" spc="265" dirty="0">
                <a:solidFill>
                  <a:srgbClr val="141440"/>
                </a:solidFill>
                <a:latin typeface="Calibri"/>
                <a:cs typeface="Calibri"/>
              </a:rPr>
              <a:t>In</a:t>
            </a:r>
            <a:r>
              <a:rPr sz="2400" b="1" i="1" spc="15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00" dirty="0">
                <a:solidFill>
                  <a:srgbClr val="141440"/>
                </a:solidFill>
                <a:latin typeface="Calibri"/>
                <a:cs typeface="Calibri"/>
              </a:rPr>
              <a:t>the</a:t>
            </a:r>
            <a:r>
              <a:rPr sz="2400" b="1" i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00" dirty="0">
                <a:solidFill>
                  <a:srgbClr val="141440"/>
                </a:solidFill>
                <a:latin typeface="Calibri"/>
                <a:cs typeface="Calibri"/>
              </a:rPr>
              <a:t>present</a:t>
            </a:r>
            <a:r>
              <a:rPr sz="2400" b="1" i="1" spc="15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90" dirty="0">
                <a:solidFill>
                  <a:srgbClr val="141440"/>
                </a:solidFill>
                <a:latin typeface="Calibri"/>
                <a:cs typeface="Calibri"/>
              </a:rPr>
              <a:t>moment</a:t>
            </a:r>
            <a:r>
              <a:rPr sz="2400" b="1" i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50" dirty="0">
                <a:solidFill>
                  <a:srgbClr val="141440"/>
                </a:solidFill>
                <a:latin typeface="Calibri"/>
                <a:cs typeface="Calibri"/>
              </a:rPr>
              <a:t>&amp;</a:t>
            </a:r>
            <a:r>
              <a:rPr sz="2400" b="1" i="1" spc="15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30" dirty="0">
                <a:solidFill>
                  <a:srgbClr val="141440"/>
                </a:solidFill>
                <a:latin typeface="Calibri"/>
                <a:cs typeface="Calibri"/>
              </a:rPr>
              <a:t>non-</a:t>
            </a:r>
            <a:r>
              <a:rPr sz="2400" b="1" i="1" spc="300" dirty="0">
                <a:solidFill>
                  <a:srgbClr val="141440"/>
                </a:solidFill>
                <a:latin typeface="Calibri"/>
                <a:cs typeface="Calibri"/>
              </a:rPr>
              <a:t>judgmentally</a:t>
            </a:r>
            <a:r>
              <a:rPr sz="2400" b="1" i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204" dirty="0">
                <a:solidFill>
                  <a:srgbClr val="141440"/>
                </a:solidFill>
                <a:latin typeface="Calibri"/>
                <a:cs typeface="Calibri"/>
              </a:rPr>
              <a:t>to</a:t>
            </a:r>
            <a:endParaRPr sz="2400">
              <a:latin typeface="Calibri"/>
              <a:cs typeface="Calibri"/>
            </a:endParaRPr>
          </a:p>
          <a:p>
            <a:pPr marL="12700" marR="989330">
              <a:lnSpc>
                <a:spcPct val="114599"/>
              </a:lnSpc>
              <a:spcBef>
                <a:spcPts val="600"/>
              </a:spcBef>
            </a:pPr>
            <a:r>
              <a:rPr sz="2400" b="1" i="1" spc="335" dirty="0">
                <a:solidFill>
                  <a:srgbClr val="141440"/>
                </a:solidFill>
                <a:latin typeface="Calibri"/>
                <a:cs typeface="Calibri"/>
              </a:rPr>
              <a:t>The</a:t>
            </a:r>
            <a:r>
              <a:rPr sz="2400" b="1" i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295" dirty="0">
                <a:solidFill>
                  <a:srgbClr val="141440"/>
                </a:solidFill>
                <a:latin typeface="Calibri"/>
                <a:cs typeface="Calibri"/>
              </a:rPr>
              <a:t>unfolding</a:t>
            </a:r>
            <a:r>
              <a:rPr sz="2400" b="1" i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229" dirty="0">
                <a:solidFill>
                  <a:srgbClr val="141440"/>
                </a:solidFill>
                <a:latin typeface="Calibri"/>
                <a:cs typeface="Calibri"/>
              </a:rPr>
              <a:t>of</a:t>
            </a:r>
            <a:r>
              <a:rPr sz="2400" b="1" i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05" dirty="0">
                <a:solidFill>
                  <a:srgbClr val="141440"/>
                </a:solidFill>
                <a:latin typeface="Calibri"/>
                <a:cs typeface="Calibri"/>
              </a:rPr>
              <a:t>experience</a:t>
            </a:r>
            <a:r>
              <a:rPr sz="2400" b="1" i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390" dirty="0">
                <a:solidFill>
                  <a:srgbClr val="141440"/>
                </a:solidFill>
                <a:latin typeface="Calibri"/>
                <a:cs typeface="Calibri"/>
              </a:rPr>
              <a:t>moment</a:t>
            </a:r>
            <a:r>
              <a:rPr sz="2400" b="1" i="1" spc="14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400" b="1" i="1" spc="295" dirty="0">
                <a:solidFill>
                  <a:srgbClr val="141440"/>
                </a:solidFill>
                <a:latin typeface="Calibri"/>
                <a:cs typeface="Calibri"/>
              </a:rPr>
              <a:t>by </a:t>
            </a:r>
            <a:r>
              <a:rPr sz="2400" b="1" i="1" spc="380" dirty="0">
                <a:solidFill>
                  <a:srgbClr val="141440"/>
                </a:solidFill>
                <a:latin typeface="Calibri"/>
                <a:cs typeface="Calibri"/>
              </a:rPr>
              <a:t>moment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2000" b="1" i="1" spc="285" dirty="0">
                <a:solidFill>
                  <a:srgbClr val="141440"/>
                </a:solidFill>
                <a:latin typeface="Calibri"/>
                <a:cs typeface="Calibri"/>
              </a:rPr>
              <a:t>~</a:t>
            </a:r>
            <a:r>
              <a:rPr sz="2000" b="1" spc="285" dirty="0">
                <a:solidFill>
                  <a:srgbClr val="141440"/>
                </a:solidFill>
                <a:latin typeface="Calibri"/>
                <a:cs typeface="Calibri"/>
              </a:rPr>
              <a:t>Jon</a:t>
            </a:r>
            <a:r>
              <a:rPr sz="2000" b="1" spc="13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141440"/>
                </a:solidFill>
                <a:latin typeface="Calibri"/>
                <a:cs typeface="Calibri"/>
              </a:rPr>
              <a:t>Kabat-</a:t>
            </a:r>
            <a:r>
              <a:rPr sz="2000" b="1" spc="245" dirty="0">
                <a:solidFill>
                  <a:srgbClr val="141440"/>
                </a:solidFill>
                <a:latin typeface="Calibri"/>
                <a:cs typeface="Calibri"/>
              </a:rPr>
              <a:t>Zinn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9000" y="771713"/>
            <a:ext cx="13081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400" dirty="0">
                <a:latin typeface="Calibri"/>
                <a:cs typeface="Calibri"/>
              </a:rPr>
              <a:t>Brain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reality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7450" y="593085"/>
            <a:ext cx="48914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95" dirty="0"/>
              <a:t>The</a:t>
            </a:r>
            <a:r>
              <a:rPr sz="3000" spc="175" dirty="0"/>
              <a:t> </a:t>
            </a:r>
            <a:r>
              <a:rPr sz="3000" spc="390" dirty="0"/>
              <a:t>Power</a:t>
            </a:r>
            <a:r>
              <a:rPr sz="3000" spc="175" dirty="0"/>
              <a:t> </a:t>
            </a:r>
            <a:r>
              <a:rPr sz="3000" spc="280" dirty="0"/>
              <a:t>of</a:t>
            </a:r>
            <a:r>
              <a:rPr sz="3000" spc="175" dirty="0"/>
              <a:t> </a:t>
            </a:r>
            <a:r>
              <a:rPr sz="3000" spc="365" dirty="0"/>
              <a:t>the</a:t>
            </a:r>
            <a:r>
              <a:rPr sz="3000" spc="175" dirty="0"/>
              <a:t> </a:t>
            </a:r>
            <a:r>
              <a:rPr sz="3000" spc="355" dirty="0"/>
              <a:t>Breath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467450" y="1345851"/>
            <a:ext cx="7967980" cy="1282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1800" b="1" i="1" spc="295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800" b="1" i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9" dirty="0">
                <a:solidFill>
                  <a:srgbClr val="FFFFFF"/>
                </a:solidFill>
                <a:latin typeface="Calibri"/>
                <a:cs typeface="Calibri"/>
              </a:rPr>
              <a:t>breathe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95" dirty="0">
                <a:solidFill>
                  <a:srgbClr val="FFFFFF"/>
                </a:solidFill>
                <a:latin typeface="Calibri"/>
                <a:cs typeface="Calibri"/>
              </a:rPr>
              <a:t>22,000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9" dirty="0">
                <a:solidFill>
                  <a:srgbClr val="FFFFFF"/>
                </a:solidFill>
                <a:latin typeface="Calibri"/>
                <a:cs typeface="Calibri"/>
              </a:rPr>
              <a:t>times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0" dirty="0">
                <a:solidFill>
                  <a:srgbClr val="FFFFFF"/>
                </a:solidFill>
                <a:latin typeface="Calibri"/>
                <a:cs typeface="Calibri"/>
              </a:rPr>
              <a:t>per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45" dirty="0">
                <a:solidFill>
                  <a:srgbClr val="FFFFFF"/>
                </a:solidFill>
                <a:latin typeface="Calibri"/>
                <a:cs typeface="Calibri"/>
              </a:rPr>
              <a:t>day…how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300" dirty="0">
                <a:solidFill>
                  <a:srgbClr val="FFFFFF"/>
                </a:solidFill>
                <a:latin typeface="Calibri"/>
                <a:cs typeface="Calibri"/>
              </a:rPr>
              <a:t>many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7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9" dirty="0">
                <a:solidFill>
                  <a:srgbClr val="FFFFFF"/>
                </a:solidFill>
                <a:latin typeface="Calibri"/>
                <a:cs typeface="Calibri"/>
              </a:rPr>
              <a:t>these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35" dirty="0">
                <a:solidFill>
                  <a:srgbClr val="FFFFFF"/>
                </a:solidFill>
                <a:latin typeface="Calibri"/>
                <a:cs typeface="Calibri"/>
              </a:rPr>
              <a:t>breaths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90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1800" b="1" i="1" spc="275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800" b="1" i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50" dirty="0">
                <a:solidFill>
                  <a:srgbClr val="FFFFFF"/>
                </a:solidFill>
                <a:latin typeface="Calibri"/>
                <a:cs typeface="Calibri"/>
              </a:rPr>
              <a:t>aware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80" dirty="0">
                <a:solidFill>
                  <a:srgbClr val="FFFFFF"/>
                </a:solidFill>
                <a:latin typeface="Calibri"/>
                <a:cs typeface="Calibri"/>
              </a:rPr>
              <a:t>of??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i="1" spc="240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5" dirty="0">
                <a:solidFill>
                  <a:srgbClr val="FFFFFF"/>
                </a:solidFill>
                <a:latin typeface="Calibri"/>
                <a:cs typeface="Calibri"/>
              </a:rPr>
              <a:t>breathing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40" dirty="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5" dirty="0">
                <a:solidFill>
                  <a:srgbClr val="FFFFFF"/>
                </a:solidFill>
                <a:latin typeface="Calibri"/>
                <a:cs typeface="Calibri"/>
              </a:rPr>
              <a:t>reﬂects</a:t>
            </a:r>
            <a:r>
              <a:rPr sz="1800" b="1" i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8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35" dirty="0">
                <a:solidFill>
                  <a:srgbClr val="FFFFFF"/>
                </a:solidFill>
                <a:latin typeface="Calibri"/>
                <a:cs typeface="Calibri"/>
              </a:rPr>
              <a:t>ampliﬁes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10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8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9" dirty="0">
                <a:solidFill>
                  <a:srgbClr val="FFFFFF"/>
                </a:solidFill>
                <a:latin typeface="Calibri"/>
                <a:cs typeface="Calibri"/>
              </a:rPr>
              <a:t>emotions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9450" y="2829083"/>
            <a:ext cx="1713230" cy="44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70">
              <a:lnSpc>
                <a:spcPct val="114599"/>
              </a:lnSpc>
              <a:spcBef>
                <a:spcPts val="100"/>
              </a:spcBef>
            </a:pPr>
            <a:r>
              <a:rPr sz="1200" i="1" dirty="0">
                <a:solidFill>
                  <a:srgbClr val="FFFFFF"/>
                </a:solidFill>
                <a:latin typeface="Century Gothic"/>
                <a:cs typeface="Century Gothic"/>
              </a:rPr>
              <a:t>~Danny</a:t>
            </a:r>
            <a:r>
              <a:rPr sz="1200" i="1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i="1" spc="45" dirty="0">
                <a:solidFill>
                  <a:srgbClr val="FFFFFF"/>
                </a:solidFill>
                <a:latin typeface="Century Gothic"/>
                <a:cs typeface="Century Gothic"/>
              </a:rPr>
              <a:t>Penman </a:t>
            </a:r>
            <a:r>
              <a:rPr sz="1200" i="1" dirty="0">
                <a:solidFill>
                  <a:srgbClr val="FFFFFF"/>
                </a:solidFill>
                <a:latin typeface="Century Gothic"/>
                <a:cs typeface="Century Gothic"/>
              </a:rPr>
              <a:t>“The </a:t>
            </a:r>
            <a:r>
              <a:rPr sz="1200" i="1" spc="55" dirty="0">
                <a:solidFill>
                  <a:srgbClr val="FFFFFF"/>
                </a:solidFill>
                <a:latin typeface="Century Gothic"/>
                <a:cs typeface="Century Gothic"/>
              </a:rPr>
              <a:t>Art</a:t>
            </a:r>
            <a:r>
              <a:rPr sz="1200" i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200" i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Breathing”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8667" y="3546126"/>
            <a:ext cx="3550285" cy="96837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R="381635" algn="ctr">
              <a:lnSpc>
                <a:spcPct val="100000"/>
              </a:lnSpc>
              <a:spcBef>
                <a:spcPts val="414"/>
              </a:spcBef>
            </a:pPr>
            <a:r>
              <a:rPr sz="1800" b="1" i="1" spc="215" dirty="0">
                <a:solidFill>
                  <a:srgbClr val="FFFFFF"/>
                </a:solidFill>
                <a:latin typeface="Calibri"/>
                <a:cs typeface="Calibri"/>
              </a:rPr>
              <a:t>MIND</a:t>
            </a:r>
            <a:r>
              <a:rPr sz="1800" b="1" i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spc="100" dirty="0">
                <a:solidFill>
                  <a:srgbClr val="FFFFFF"/>
                </a:solidFill>
                <a:latin typeface="Century Gothic"/>
                <a:cs typeface="Century Gothic"/>
              </a:rPr>
              <a:t>(thinks</a:t>
            </a:r>
            <a:r>
              <a:rPr sz="1800" i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800" i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spc="45" dirty="0">
                <a:solidFill>
                  <a:srgbClr val="FFFFFF"/>
                </a:solidFill>
                <a:latin typeface="Century Gothic"/>
                <a:cs typeface="Century Gothic"/>
              </a:rPr>
              <a:t>thought)</a:t>
            </a:r>
            <a:endParaRPr sz="1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800" b="1" i="1" spc="305" dirty="0">
                <a:solidFill>
                  <a:srgbClr val="FFFFFF"/>
                </a:solidFill>
                <a:latin typeface="Calibri"/>
                <a:cs typeface="Calibri"/>
              </a:rPr>
              <a:t>BODY</a:t>
            </a:r>
            <a:r>
              <a:rPr sz="1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(feels</a:t>
            </a:r>
            <a:r>
              <a:rPr sz="1800" i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an</a:t>
            </a:r>
            <a:r>
              <a:rPr sz="1800" i="1" spc="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emotion)</a:t>
            </a:r>
            <a:endParaRPr sz="1800">
              <a:latin typeface="Century Gothic"/>
              <a:cs typeface="Century Gothic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800" b="1" i="1" spc="285" dirty="0">
                <a:solidFill>
                  <a:srgbClr val="FFFFFF"/>
                </a:solidFill>
                <a:latin typeface="Calibri"/>
                <a:cs typeface="Calibri"/>
              </a:rPr>
              <a:t>BREATH</a:t>
            </a:r>
            <a:r>
              <a:rPr sz="1800" b="1" i="1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(reﬂects</a:t>
            </a:r>
            <a:r>
              <a:rPr sz="1800" i="1" spc="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800" i="1" spc="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Century Gothic"/>
                <a:cs typeface="Century Gothic"/>
              </a:rPr>
              <a:t>emotion)</a:t>
            </a:r>
            <a:endParaRPr sz="1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4252" y="3178999"/>
            <a:ext cx="2738120" cy="11150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algn="ctr">
              <a:lnSpc>
                <a:spcPts val="2850"/>
              </a:lnSpc>
              <a:spcBef>
                <a:spcPts val="220"/>
              </a:spcBef>
            </a:pPr>
            <a:r>
              <a:rPr sz="2400" b="1" spc="290" dirty="0">
                <a:solidFill>
                  <a:srgbClr val="8BAB42"/>
                </a:solidFill>
                <a:latin typeface="Calibri"/>
                <a:cs typeface="Calibri"/>
              </a:rPr>
              <a:t>Parasympathetic </a:t>
            </a:r>
            <a:r>
              <a:rPr sz="2400" b="1" spc="295" dirty="0">
                <a:solidFill>
                  <a:srgbClr val="8BAB42"/>
                </a:solidFill>
                <a:latin typeface="Calibri"/>
                <a:cs typeface="Calibri"/>
              </a:rPr>
              <a:t>Nervous</a:t>
            </a:r>
            <a:r>
              <a:rPr sz="2400" b="1" spc="150" dirty="0">
                <a:solidFill>
                  <a:srgbClr val="8BAB42"/>
                </a:solidFill>
                <a:latin typeface="Calibri"/>
                <a:cs typeface="Calibri"/>
              </a:rPr>
              <a:t> </a:t>
            </a:r>
            <a:r>
              <a:rPr sz="2400" b="1" spc="315" dirty="0">
                <a:solidFill>
                  <a:srgbClr val="8BAB42"/>
                </a:solidFill>
                <a:latin typeface="Calibri"/>
                <a:cs typeface="Calibri"/>
              </a:rPr>
              <a:t>System </a:t>
            </a:r>
            <a:r>
              <a:rPr sz="2400" spc="85" dirty="0">
                <a:solidFill>
                  <a:srgbClr val="8BAB42"/>
                </a:solidFill>
                <a:latin typeface="Lucida Sans Unicode"/>
                <a:cs typeface="Lucida Sans Unicode"/>
              </a:rPr>
              <a:t>Rest</a:t>
            </a:r>
            <a:r>
              <a:rPr sz="2400" spc="-135" dirty="0">
                <a:solidFill>
                  <a:srgbClr val="8BAB42"/>
                </a:solidFill>
                <a:latin typeface="Lucida Sans Unicode"/>
                <a:cs typeface="Lucida Sans Unicode"/>
              </a:rPr>
              <a:t> </a:t>
            </a:r>
            <a:r>
              <a:rPr sz="2400" spc="-85" dirty="0">
                <a:solidFill>
                  <a:srgbClr val="8BAB42"/>
                </a:solidFill>
                <a:latin typeface="Lucida Sans Unicode"/>
                <a:cs typeface="Lucida Sans Unicode"/>
              </a:rPr>
              <a:t>&amp;</a:t>
            </a:r>
            <a:r>
              <a:rPr sz="2400" spc="-130" dirty="0">
                <a:solidFill>
                  <a:srgbClr val="8BAB42"/>
                </a:solidFill>
                <a:latin typeface="Lucida Sans Unicode"/>
                <a:cs typeface="Lucida Sans Unicode"/>
              </a:rPr>
              <a:t> </a:t>
            </a:r>
            <a:r>
              <a:rPr sz="2400" spc="40" dirty="0">
                <a:solidFill>
                  <a:srgbClr val="8BAB42"/>
                </a:solidFill>
                <a:latin typeface="Lucida Sans Unicode"/>
                <a:cs typeface="Lucida Sans Unicode"/>
              </a:rPr>
              <a:t>Restore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57986" y="3179008"/>
            <a:ext cx="2607945" cy="11150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065" marR="5080" algn="ctr">
              <a:lnSpc>
                <a:spcPts val="2850"/>
              </a:lnSpc>
              <a:spcBef>
                <a:spcPts val="220"/>
              </a:spcBef>
            </a:pPr>
            <a:r>
              <a:rPr sz="2400" b="1" spc="305" dirty="0">
                <a:solidFill>
                  <a:srgbClr val="FF0000"/>
                </a:solidFill>
                <a:latin typeface="Calibri"/>
                <a:cs typeface="Calibri"/>
              </a:rPr>
              <a:t>Sympathetic </a:t>
            </a:r>
            <a:r>
              <a:rPr sz="2400" b="1" spc="295" dirty="0">
                <a:solidFill>
                  <a:srgbClr val="FF0000"/>
                </a:solidFill>
                <a:latin typeface="Calibri"/>
                <a:cs typeface="Calibri"/>
              </a:rPr>
              <a:t>Nervous</a:t>
            </a:r>
            <a:r>
              <a:rPr sz="2400" b="1" spc="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315" dirty="0">
                <a:solidFill>
                  <a:srgbClr val="FF0000"/>
                </a:solidFill>
                <a:latin typeface="Calibri"/>
                <a:cs typeface="Calibri"/>
              </a:rPr>
              <a:t>System </a:t>
            </a:r>
            <a:r>
              <a:rPr sz="2400" spc="105" dirty="0">
                <a:solidFill>
                  <a:srgbClr val="FF0000"/>
                </a:solidFill>
                <a:latin typeface="Lucida Sans Unicode"/>
                <a:cs typeface="Lucida Sans Unicode"/>
              </a:rPr>
              <a:t>Fight</a:t>
            </a:r>
            <a:r>
              <a:rPr sz="2400" spc="-135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2400" dirty="0">
                <a:solidFill>
                  <a:srgbClr val="FF0000"/>
                </a:solidFill>
                <a:latin typeface="Lucida Sans Unicode"/>
                <a:cs typeface="Lucida Sans Unicode"/>
              </a:rPr>
              <a:t>or</a:t>
            </a:r>
            <a:r>
              <a:rPr sz="2400" spc="-135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2400" spc="65" dirty="0">
                <a:solidFill>
                  <a:srgbClr val="FF0000"/>
                </a:solidFill>
                <a:latin typeface="Lucida Sans Unicode"/>
                <a:cs typeface="Lucida Sans Unicode"/>
              </a:rPr>
              <a:t>Flight</a:t>
            </a:r>
            <a:endParaRPr sz="2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725" y="348110"/>
            <a:ext cx="300609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330" dirty="0">
                <a:solidFill>
                  <a:srgbClr val="1F497D"/>
                </a:solidFill>
              </a:rPr>
              <a:t>Mindful</a:t>
            </a:r>
            <a:r>
              <a:rPr sz="3300" spc="210" dirty="0">
                <a:solidFill>
                  <a:srgbClr val="1F497D"/>
                </a:solidFill>
              </a:rPr>
              <a:t> </a:t>
            </a:r>
            <a:r>
              <a:rPr sz="3300" spc="490" dirty="0">
                <a:solidFill>
                  <a:srgbClr val="1F497D"/>
                </a:solidFill>
              </a:rPr>
              <a:t>STOP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225425" y="1054480"/>
            <a:ext cx="6440170" cy="375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285" dirty="0">
                <a:solidFill>
                  <a:srgbClr val="1F497D"/>
                </a:solidFill>
                <a:latin typeface="Calibri"/>
                <a:cs typeface="Calibri"/>
              </a:rPr>
              <a:t>S</a:t>
            </a:r>
            <a:r>
              <a:rPr sz="1800" b="1" spc="85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spc="-120" dirty="0">
                <a:solidFill>
                  <a:srgbClr val="1F497D"/>
                </a:solidFill>
                <a:latin typeface="Lucida Sans Unicode"/>
                <a:cs typeface="Lucida Sans Unicode"/>
              </a:rPr>
              <a:t>~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1F497D"/>
                </a:solidFill>
                <a:latin typeface="Lucida Sans Unicode"/>
                <a:cs typeface="Lucida Sans Unicode"/>
              </a:rPr>
              <a:t>Stop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several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1F497D"/>
                </a:solidFill>
                <a:latin typeface="Lucida Sans Unicode"/>
                <a:cs typeface="Lucida Sans Unicode"/>
              </a:rPr>
              <a:t>times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1F497D"/>
                </a:solidFill>
                <a:latin typeface="Lucida Sans Unicode"/>
                <a:cs typeface="Lucida Sans Unicode"/>
              </a:rPr>
              <a:t>throughout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your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25" dirty="0">
                <a:solidFill>
                  <a:srgbClr val="1F497D"/>
                </a:solidFill>
                <a:latin typeface="Lucida Sans Unicode"/>
                <a:cs typeface="Lucida Sans Unicode"/>
              </a:rPr>
              <a:t>day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210" dirty="0">
                <a:solidFill>
                  <a:srgbClr val="1F497D"/>
                </a:solidFill>
                <a:latin typeface="Calibri"/>
                <a:cs typeface="Calibri"/>
              </a:rPr>
              <a:t>T</a:t>
            </a:r>
            <a:r>
              <a:rPr sz="1800" b="1" spc="9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spc="-120" dirty="0">
                <a:solidFill>
                  <a:srgbClr val="1F497D"/>
                </a:solidFill>
                <a:latin typeface="Lucida Sans Unicode"/>
                <a:cs typeface="Lucida Sans Unicode"/>
              </a:rPr>
              <a:t>~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1F497D"/>
                </a:solidFill>
                <a:latin typeface="Lucida Sans Unicode"/>
                <a:cs typeface="Lucida Sans Unicode"/>
              </a:rPr>
              <a:t>Take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1F497D"/>
                </a:solidFill>
                <a:latin typeface="Lucida Sans Unicode"/>
                <a:cs typeface="Lucida Sans Unicode"/>
              </a:rPr>
              <a:t>a</a:t>
            </a:r>
            <a:r>
              <a:rPr sz="1800" spc="-6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1F497D"/>
                </a:solidFill>
                <a:latin typeface="Lucida Sans Unicode"/>
                <a:cs typeface="Lucida Sans Unicode"/>
              </a:rPr>
              <a:t>few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breaths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–</a:t>
            </a:r>
            <a:r>
              <a:rPr sz="1800" spc="-6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1F497D"/>
                </a:solidFill>
                <a:latin typeface="Lucida Sans Unicode"/>
                <a:cs typeface="Lucida Sans Unicode"/>
              </a:rPr>
              <a:t>where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50" dirty="0">
                <a:solidFill>
                  <a:srgbClr val="1F497D"/>
                </a:solidFill>
                <a:latin typeface="Lucida Sans Unicode"/>
                <a:cs typeface="Lucida Sans Unicode"/>
              </a:rPr>
              <a:t>is</a:t>
            </a:r>
            <a:r>
              <a:rPr sz="1800" spc="-7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1F497D"/>
                </a:solidFill>
                <a:latin typeface="Lucida Sans Unicode"/>
                <a:cs typeface="Lucida Sans Unicode"/>
              </a:rPr>
              <a:t>my</a:t>
            </a:r>
            <a:r>
              <a:rPr sz="1800" spc="-6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1F497D"/>
                </a:solidFill>
                <a:latin typeface="Lucida Sans Unicode"/>
                <a:cs typeface="Lucida Sans Unicode"/>
              </a:rPr>
              <a:t>breath?</a:t>
            </a:r>
            <a:endParaRPr sz="1800">
              <a:latin typeface="Lucida Sans Unicode"/>
              <a:cs typeface="Lucida Sans Unicode"/>
            </a:endParaRPr>
          </a:p>
          <a:p>
            <a:pPr marL="431800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Chest</a:t>
            </a:r>
            <a:r>
              <a:rPr sz="1800" spc="2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or</a:t>
            </a:r>
            <a:r>
              <a:rPr sz="1800" spc="2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1F497D"/>
                </a:solidFill>
                <a:latin typeface="Lucida Sans Unicode"/>
                <a:cs typeface="Lucida Sans Unicode"/>
              </a:rPr>
              <a:t>belly?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Lucida Sans Unicode"/>
              <a:cs typeface="Lucida Sans Unicode"/>
            </a:endParaRPr>
          </a:p>
          <a:p>
            <a:pPr marL="12700" marR="5080">
              <a:lnSpc>
                <a:spcPct val="114599"/>
              </a:lnSpc>
            </a:pPr>
            <a:r>
              <a:rPr sz="1800" b="1" spc="290" dirty="0">
                <a:solidFill>
                  <a:srgbClr val="1F497D"/>
                </a:solidFill>
                <a:latin typeface="Calibri"/>
                <a:cs typeface="Calibri"/>
              </a:rPr>
              <a:t>O</a:t>
            </a:r>
            <a:r>
              <a:rPr sz="1800" b="1" spc="7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spc="-120" dirty="0">
                <a:solidFill>
                  <a:srgbClr val="1F497D"/>
                </a:solidFill>
                <a:latin typeface="Lucida Sans Unicode"/>
                <a:cs typeface="Lucida Sans Unicode"/>
              </a:rPr>
              <a:t>~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70" dirty="0">
                <a:solidFill>
                  <a:srgbClr val="1F497D"/>
                </a:solidFill>
                <a:latin typeface="Lucida Sans Unicode"/>
                <a:cs typeface="Lucida Sans Unicode"/>
              </a:rPr>
              <a:t>OBSERVE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1F497D"/>
                </a:solidFill>
                <a:latin typeface="Lucida Sans Unicode"/>
                <a:cs typeface="Lucida Sans Unicode"/>
              </a:rPr>
              <a:t>“Am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I</a:t>
            </a:r>
            <a:r>
              <a:rPr sz="1800" spc="-8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fully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1F497D"/>
                </a:solidFill>
                <a:latin typeface="Lucida Sans Unicode"/>
                <a:cs typeface="Lucida Sans Unicode"/>
              </a:rPr>
              <a:t>awake?”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1F497D"/>
                </a:solidFill>
                <a:latin typeface="Lucida Sans Unicode"/>
                <a:cs typeface="Lucida Sans Unicode"/>
              </a:rPr>
              <a:t>Do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I</a:t>
            </a:r>
            <a:r>
              <a:rPr sz="1800" spc="-8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1F497D"/>
                </a:solidFill>
                <a:latin typeface="Lucida Sans Unicode"/>
                <a:cs typeface="Lucida Sans Unicode"/>
              </a:rPr>
              <a:t>know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1F497D"/>
                </a:solidFill>
                <a:latin typeface="Lucida Sans Unicode"/>
                <a:cs typeface="Lucida Sans Unicode"/>
              </a:rPr>
              <a:t>what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I</a:t>
            </a:r>
            <a:r>
              <a:rPr sz="1800" spc="-9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1F497D"/>
                </a:solidFill>
                <a:latin typeface="Lucida Sans Unicode"/>
                <a:cs typeface="Lucida Sans Unicode"/>
              </a:rPr>
              <a:t>am </a:t>
            </a:r>
            <a:r>
              <a:rPr sz="1800" spc="50" dirty="0">
                <a:solidFill>
                  <a:srgbClr val="1F497D"/>
                </a:solidFill>
                <a:latin typeface="Lucida Sans Unicode"/>
                <a:cs typeface="Lucida Sans Unicode"/>
              </a:rPr>
              <a:t>doing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right</a:t>
            </a:r>
            <a:r>
              <a:rPr sz="1800" spc="-4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45" dirty="0">
                <a:solidFill>
                  <a:srgbClr val="1F497D"/>
                </a:solidFill>
                <a:latin typeface="Lucida Sans Unicode"/>
                <a:cs typeface="Lucida Sans Unicode"/>
              </a:rPr>
              <a:t>now?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1F497D"/>
                </a:solidFill>
                <a:latin typeface="Lucida Sans Unicode"/>
                <a:cs typeface="Lucida Sans Unicode"/>
              </a:rPr>
              <a:t>How</a:t>
            </a:r>
            <a:r>
              <a:rPr sz="1800" spc="-4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does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1F497D"/>
                </a:solidFill>
                <a:latin typeface="Lucida Sans Unicode"/>
                <a:cs typeface="Lucida Sans Unicode"/>
              </a:rPr>
              <a:t>my</a:t>
            </a:r>
            <a:r>
              <a:rPr sz="1800" spc="-4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1F497D"/>
                </a:solidFill>
                <a:latin typeface="Lucida Sans Unicode"/>
                <a:cs typeface="Lucida Sans Unicode"/>
              </a:rPr>
              <a:t>body</a:t>
            </a:r>
            <a:r>
              <a:rPr sz="1800" spc="-4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feel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right</a:t>
            </a:r>
            <a:r>
              <a:rPr sz="1800" spc="-4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45" dirty="0">
                <a:solidFill>
                  <a:srgbClr val="1F497D"/>
                </a:solidFill>
                <a:latin typeface="Lucida Sans Unicode"/>
                <a:cs typeface="Lucida Sans Unicode"/>
              </a:rPr>
              <a:t>now?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1F497D"/>
                </a:solidFill>
                <a:latin typeface="Lucida Sans Unicode"/>
                <a:cs typeface="Lucida Sans Unicode"/>
              </a:rPr>
              <a:t>Is </a:t>
            </a:r>
            <a:r>
              <a:rPr sz="1800" spc="50" dirty="0">
                <a:solidFill>
                  <a:srgbClr val="1F497D"/>
                </a:solidFill>
                <a:latin typeface="Lucida Sans Unicode"/>
                <a:cs typeface="Lucida Sans Unicode"/>
              </a:rPr>
              <a:t>there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1F497D"/>
                </a:solidFill>
                <a:latin typeface="Lucida Sans Unicode"/>
                <a:cs typeface="Lucida Sans Unicode"/>
              </a:rPr>
              <a:t>anything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I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80" dirty="0">
                <a:solidFill>
                  <a:srgbClr val="1F497D"/>
                </a:solidFill>
                <a:latin typeface="Lucida Sans Unicode"/>
                <a:cs typeface="Lucida Sans Unicode"/>
              </a:rPr>
              <a:t>can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release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100" dirty="0">
                <a:solidFill>
                  <a:srgbClr val="1F497D"/>
                </a:solidFill>
                <a:latin typeface="Lucida Sans Unicode"/>
                <a:cs typeface="Lucida Sans Unicode"/>
              </a:rPr>
              <a:t>i.e.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1F497D"/>
                </a:solidFill>
                <a:latin typeface="Lucida Sans Unicode"/>
                <a:cs typeface="Lucida Sans Unicode"/>
              </a:rPr>
              <a:t>held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tension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in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1F497D"/>
                </a:solidFill>
                <a:latin typeface="Lucida Sans Unicode"/>
                <a:cs typeface="Lucida Sans Unicode"/>
              </a:rPr>
              <a:t>the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1F497D"/>
                </a:solidFill>
                <a:latin typeface="Lucida Sans Unicode"/>
                <a:cs typeface="Lucida Sans Unicode"/>
              </a:rPr>
              <a:t>body. </a:t>
            </a:r>
            <a:r>
              <a:rPr sz="1800" spc="160" dirty="0">
                <a:solidFill>
                  <a:srgbClr val="1F497D"/>
                </a:solidFill>
                <a:latin typeface="Lucida Sans Unicode"/>
                <a:cs typeface="Lucida Sans Unicode"/>
              </a:rPr>
              <a:t>What</a:t>
            </a:r>
            <a:r>
              <a:rPr sz="1800" spc="-3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50" dirty="0">
                <a:solidFill>
                  <a:srgbClr val="1F497D"/>
                </a:solidFill>
                <a:latin typeface="Lucida Sans Unicode"/>
                <a:cs typeface="Lucida Sans Unicode"/>
              </a:rPr>
              <a:t>is</a:t>
            </a:r>
            <a:r>
              <a:rPr sz="1800" spc="-3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110" dirty="0">
                <a:solidFill>
                  <a:srgbClr val="1F497D"/>
                </a:solidFill>
                <a:latin typeface="Lucida Sans Unicode"/>
                <a:cs typeface="Lucida Sans Unicode"/>
              </a:rPr>
              <a:t>my</a:t>
            </a:r>
            <a:r>
              <a:rPr sz="1800" spc="-3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attitude/perspective</a:t>
            </a:r>
            <a:r>
              <a:rPr sz="1800" spc="-3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1F497D"/>
                </a:solidFill>
                <a:latin typeface="Lucida Sans Unicode"/>
                <a:cs typeface="Lucida Sans Unicode"/>
              </a:rPr>
              <a:t>and</a:t>
            </a:r>
            <a:r>
              <a:rPr sz="1800" spc="-3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1F497D"/>
                </a:solidFill>
                <a:latin typeface="Lucida Sans Unicode"/>
                <a:cs typeface="Lucida Sans Unicode"/>
              </a:rPr>
              <a:t>can/should</a:t>
            </a:r>
            <a:r>
              <a:rPr sz="1800" spc="-3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it</a:t>
            </a:r>
            <a:r>
              <a:rPr sz="1800" spc="-3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1F497D"/>
                </a:solidFill>
                <a:latin typeface="Lucida Sans Unicode"/>
                <a:cs typeface="Lucida Sans Unicode"/>
              </a:rPr>
              <a:t>shift </a:t>
            </a:r>
            <a:r>
              <a:rPr sz="1800" spc="75" dirty="0">
                <a:solidFill>
                  <a:srgbClr val="1F497D"/>
                </a:solidFill>
                <a:latin typeface="Lucida Sans Unicode"/>
                <a:cs typeface="Lucida Sans Unicode"/>
              </a:rPr>
              <a:t>and</a:t>
            </a:r>
            <a:r>
              <a:rPr sz="1800" spc="-10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reframe</a:t>
            </a:r>
            <a:r>
              <a:rPr sz="1800" spc="-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in</a:t>
            </a:r>
            <a:r>
              <a:rPr sz="1800" spc="-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1F497D"/>
                </a:solidFill>
                <a:latin typeface="Lucida Sans Unicode"/>
                <a:cs typeface="Lucida Sans Unicode"/>
              </a:rPr>
              <a:t>a</a:t>
            </a:r>
            <a:r>
              <a:rPr sz="1800" spc="-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different</a:t>
            </a:r>
            <a:r>
              <a:rPr sz="1800" spc="-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1F497D"/>
                </a:solidFill>
                <a:latin typeface="Lucida Sans Unicode"/>
                <a:cs typeface="Lucida Sans Unicode"/>
              </a:rPr>
              <a:t>light?”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350" dirty="0">
                <a:solidFill>
                  <a:srgbClr val="1F497D"/>
                </a:solidFill>
                <a:latin typeface="Calibri"/>
                <a:cs typeface="Calibri"/>
              </a:rPr>
              <a:t>P</a:t>
            </a:r>
            <a:r>
              <a:rPr sz="1800" b="1" spc="110" dirty="0">
                <a:solidFill>
                  <a:srgbClr val="1F497D"/>
                </a:solidFill>
                <a:latin typeface="Calibri"/>
                <a:cs typeface="Calibri"/>
              </a:rPr>
              <a:t> </a:t>
            </a:r>
            <a:r>
              <a:rPr sz="1800" spc="-120" dirty="0">
                <a:solidFill>
                  <a:srgbClr val="1F497D"/>
                </a:solidFill>
                <a:latin typeface="Lucida Sans Unicode"/>
                <a:cs typeface="Lucida Sans Unicode"/>
              </a:rPr>
              <a:t>~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1F497D"/>
                </a:solidFill>
                <a:latin typeface="Lucida Sans Unicode"/>
                <a:cs typeface="Lucida Sans Unicode"/>
              </a:rPr>
              <a:t>Proceed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1F497D"/>
                </a:solidFill>
                <a:latin typeface="Lucida Sans Unicode"/>
                <a:cs typeface="Lucida Sans Unicode"/>
              </a:rPr>
              <a:t>with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greater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F497D"/>
                </a:solidFill>
                <a:latin typeface="Lucida Sans Unicode"/>
                <a:cs typeface="Lucida Sans Unicode"/>
              </a:rPr>
              <a:t>clarity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1F497D"/>
                </a:solidFill>
                <a:latin typeface="Lucida Sans Unicode"/>
                <a:cs typeface="Lucida Sans Unicode"/>
              </a:rPr>
              <a:t>and</a:t>
            </a:r>
            <a:r>
              <a:rPr sz="1800" spc="-45" dirty="0">
                <a:solidFill>
                  <a:srgbClr val="1F497D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1F497D"/>
                </a:solidFill>
                <a:latin typeface="Lucida Sans Unicode"/>
                <a:cs typeface="Lucida Sans Unicode"/>
              </a:rPr>
              <a:t>focus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49" y="0"/>
              <a:ext cx="9124749" cy="51434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187764" y="4866445"/>
            <a:ext cx="2975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latin typeface="Tahoma"/>
                <a:cs typeface="Tahoma"/>
              </a:rPr>
              <a:t>Jordyn</a:t>
            </a:r>
            <a:r>
              <a:rPr sz="1000" b="1" spc="-7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Feingold, </a:t>
            </a:r>
            <a:r>
              <a:rPr sz="1000" b="1" spc="-10" dirty="0">
                <a:latin typeface="Tahoma"/>
                <a:cs typeface="Tahoma"/>
              </a:rPr>
              <a:t>MAPP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65" dirty="0">
                <a:latin typeface="Tahoma"/>
                <a:cs typeface="Tahoma"/>
              </a:rPr>
              <a:t>2020 </a:t>
            </a:r>
            <a:r>
              <a:rPr sz="1000" b="1" spc="-110" dirty="0">
                <a:latin typeface="Tahoma"/>
                <a:cs typeface="Tahoma"/>
              </a:rPr>
              <a:t>;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70" dirty="0">
                <a:latin typeface="Tahoma"/>
                <a:cs typeface="Tahoma"/>
              </a:rPr>
              <a:t> Reserved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632" y="1674215"/>
            <a:ext cx="2238375" cy="2616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260" dirty="0">
                <a:solidFill>
                  <a:srgbClr val="FFFFFF"/>
                </a:solidFill>
                <a:latin typeface="Calibri"/>
                <a:cs typeface="Calibri"/>
              </a:rPr>
              <a:t>Physical</a:t>
            </a:r>
            <a:r>
              <a:rPr sz="2000" b="1" i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04" dirty="0">
                <a:solidFill>
                  <a:srgbClr val="FFFFFF"/>
                </a:solidFill>
                <a:latin typeface="Calibri"/>
                <a:cs typeface="Calibri"/>
              </a:rPr>
              <a:t>Activity</a:t>
            </a:r>
            <a:endParaRPr sz="2000">
              <a:latin typeface="Calibri"/>
              <a:cs typeface="Calibri"/>
            </a:endParaRPr>
          </a:p>
          <a:p>
            <a:pPr marL="12700" marR="1007744">
              <a:lnSpc>
                <a:spcPct val="250000"/>
              </a:lnSpc>
            </a:pPr>
            <a:r>
              <a:rPr sz="2000" b="1" i="1" spc="210" dirty="0">
                <a:solidFill>
                  <a:srgbClr val="FFFFFF"/>
                </a:solidFill>
                <a:latin typeface="Calibri"/>
                <a:cs typeface="Calibri"/>
              </a:rPr>
              <a:t>Diet </a:t>
            </a:r>
            <a:r>
              <a:rPr sz="2000" b="1" i="1" spc="245" dirty="0">
                <a:solidFill>
                  <a:srgbClr val="FFFFFF"/>
                </a:solidFill>
                <a:latin typeface="Calibri"/>
                <a:cs typeface="Calibri"/>
              </a:rPr>
              <a:t>Sleep </a:t>
            </a:r>
            <a:r>
              <a:rPr sz="2000" b="1" i="1" spc="225" dirty="0">
                <a:solidFill>
                  <a:srgbClr val="FFFFFF"/>
                </a:solidFill>
                <a:latin typeface="Calibri"/>
                <a:cs typeface="Calibri"/>
              </a:rPr>
              <a:t>Mindsets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1870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100"/>
              </a:spcBef>
            </a:pPr>
            <a:r>
              <a:rPr sz="3500" spc="400" dirty="0"/>
              <a:t>VITALITY</a:t>
            </a:r>
            <a:endParaRPr sz="3500"/>
          </a:p>
          <a:p>
            <a:pPr marL="278765">
              <a:lnSpc>
                <a:spcPct val="100000"/>
              </a:lnSpc>
              <a:spcBef>
                <a:spcPts val="459"/>
              </a:spcBef>
            </a:pPr>
            <a:r>
              <a:rPr sz="1600" spc="-495" dirty="0"/>
              <a:t>→</a:t>
            </a:r>
            <a:r>
              <a:rPr sz="1600" spc="100" dirty="0"/>
              <a:t> </a:t>
            </a:r>
            <a:r>
              <a:rPr sz="1600" i="1" spc="235" dirty="0">
                <a:latin typeface="Calibri"/>
                <a:cs typeface="Calibri"/>
              </a:rPr>
              <a:t>Unpacking</a:t>
            </a:r>
            <a:r>
              <a:rPr sz="1600" i="1" spc="100" dirty="0">
                <a:latin typeface="Calibri"/>
                <a:cs typeface="Calibri"/>
              </a:rPr>
              <a:t> </a:t>
            </a:r>
            <a:r>
              <a:rPr sz="1600" i="1" spc="200" dirty="0">
                <a:latin typeface="Calibri"/>
                <a:cs typeface="Calibri"/>
              </a:rPr>
              <a:t>the</a:t>
            </a:r>
            <a:r>
              <a:rPr sz="1600" i="1" spc="105" dirty="0">
                <a:latin typeface="Calibri"/>
                <a:cs typeface="Calibri"/>
              </a:rPr>
              <a:t> </a:t>
            </a:r>
            <a:r>
              <a:rPr sz="1600" i="1" spc="220" dirty="0">
                <a:latin typeface="Calibri"/>
                <a:cs typeface="Calibri"/>
              </a:rPr>
              <a:t>mind-</a:t>
            </a:r>
            <a:r>
              <a:rPr sz="1600" i="1" spc="175" dirty="0">
                <a:latin typeface="Calibri"/>
                <a:cs typeface="Calibri"/>
              </a:rPr>
              <a:t>body;</a:t>
            </a:r>
            <a:r>
              <a:rPr sz="1600" i="1" spc="100" dirty="0">
                <a:latin typeface="Calibri"/>
                <a:cs typeface="Calibri"/>
              </a:rPr>
              <a:t> </a:t>
            </a:r>
            <a:r>
              <a:rPr sz="1600" i="1" spc="210" dirty="0">
                <a:latin typeface="Calibri"/>
                <a:cs typeface="Calibri"/>
              </a:rPr>
              <a:t>possessing</a:t>
            </a:r>
            <a:r>
              <a:rPr sz="1600" i="1" spc="105" dirty="0">
                <a:latin typeface="Calibri"/>
                <a:cs typeface="Calibri"/>
              </a:rPr>
              <a:t> </a:t>
            </a:r>
            <a:r>
              <a:rPr sz="1600" i="1" spc="200" dirty="0">
                <a:latin typeface="Calibri"/>
                <a:cs typeface="Calibri"/>
              </a:rPr>
              <a:t>the</a:t>
            </a:r>
            <a:r>
              <a:rPr sz="1600" i="1" spc="100" dirty="0">
                <a:latin typeface="Calibri"/>
                <a:cs typeface="Calibri"/>
              </a:rPr>
              <a:t> </a:t>
            </a:r>
            <a:r>
              <a:rPr sz="1600" i="1" spc="210" dirty="0">
                <a:latin typeface="Calibri"/>
                <a:cs typeface="Calibri"/>
              </a:rPr>
              <a:t>energy</a:t>
            </a:r>
            <a:r>
              <a:rPr sz="1600" i="1" spc="105" dirty="0">
                <a:latin typeface="Calibri"/>
                <a:cs typeface="Calibri"/>
              </a:rPr>
              <a:t> </a:t>
            </a:r>
            <a:r>
              <a:rPr sz="1600" i="1" spc="155" dirty="0">
                <a:latin typeface="Calibri"/>
                <a:cs typeface="Calibri"/>
              </a:rPr>
              <a:t>to</a:t>
            </a:r>
            <a:r>
              <a:rPr sz="1600" i="1" spc="100" dirty="0">
                <a:latin typeface="Calibri"/>
                <a:cs typeface="Calibri"/>
              </a:rPr>
              <a:t> </a:t>
            </a:r>
            <a:r>
              <a:rPr sz="1600" i="1" spc="215" dirty="0">
                <a:latin typeface="Calibri"/>
                <a:cs typeface="Calibri"/>
              </a:rPr>
              <a:t>complete</a:t>
            </a:r>
            <a:r>
              <a:rPr sz="1600" i="1" spc="105" dirty="0">
                <a:latin typeface="Calibri"/>
                <a:cs typeface="Calibri"/>
              </a:rPr>
              <a:t> </a:t>
            </a:r>
            <a:r>
              <a:rPr sz="1600" i="1" spc="204" dirty="0">
                <a:latin typeface="Calibri"/>
                <a:cs typeface="Calibri"/>
              </a:rPr>
              <a:t>tasks</a:t>
            </a:r>
            <a:r>
              <a:rPr sz="1600" i="1" spc="100" dirty="0">
                <a:latin typeface="Calibri"/>
                <a:cs typeface="Calibri"/>
              </a:rPr>
              <a:t> </a:t>
            </a:r>
            <a:r>
              <a:rPr sz="1600" i="1" spc="190" dirty="0">
                <a:latin typeface="Calibri"/>
                <a:cs typeface="Calibri"/>
              </a:rPr>
              <a:t>with</a:t>
            </a:r>
            <a:r>
              <a:rPr sz="1600" i="1" spc="105" dirty="0">
                <a:latin typeface="Calibri"/>
                <a:cs typeface="Calibri"/>
              </a:rPr>
              <a:t> </a:t>
            </a:r>
            <a:r>
              <a:rPr sz="1600" i="1" spc="165" dirty="0">
                <a:latin typeface="Calibri"/>
                <a:cs typeface="Calibri"/>
              </a:rPr>
              <a:t>vigor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181222"/>
            <a:ext cx="3465602" cy="196227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1026" y="3274409"/>
              <a:ext cx="3556272" cy="18690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03852" y="3336779"/>
              <a:ext cx="1940147" cy="18067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8468" y="2960145"/>
              <a:ext cx="4473808" cy="2183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1249" y="0"/>
              <a:ext cx="4862749" cy="5143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5850299" cy="51434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1768" y="1204883"/>
            <a:ext cx="4271645" cy="753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309370" marR="5080" indent="-1297305">
              <a:lnSpc>
                <a:spcPts val="2850"/>
              </a:lnSpc>
              <a:spcBef>
                <a:spcPts val="220"/>
              </a:spcBef>
            </a:pPr>
            <a:r>
              <a:rPr sz="2400" spc="150" dirty="0"/>
              <a:t>If</a:t>
            </a:r>
            <a:r>
              <a:rPr sz="2400" spc="140" dirty="0"/>
              <a:t> </a:t>
            </a:r>
            <a:r>
              <a:rPr sz="2400" spc="225" dirty="0"/>
              <a:t>you’re</a:t>
            </a:r>
            <a:r>
              <a:rPr sz="2400" spc="140" dirty="0"/>
              <a:t> </a:t>
            </a:r>
            <a:r>
              <a:rPr sz="2400" spc="240" dirty="0"/>
              <a:t>in</a:t>
            </a:r>
            <a:r>
              <a:rPr sz="2400" spc="145" dirty="0"/>
              <a:t> </a:t>
            </a:r>
            <a:r>
              <a:rPr sz="2400" spc="280" dirty="0"/>
              <a:t>a</a:t>
            </a:r>
            <a:r>
              <a:rPr sz="2400" spc="140" dirty="0"/>
              <a:t> </a:t>
            </a:r>
            <a:r>
              <a:rPr sz="2400" spc="330" dirty="0"/>
              <a:t>bad</a:t>
            </a:r>
            <a:r>
              <a:rPr sz="2400" spc="145" dirty="0"/>
              <a:t> </a:t>
            </a:r>
            <a:r>
              <a:rPr sz="2400" spc="295" dirty="0"/>
              <a:t>mood,</a:t>
            </a:r>
            <a:r>
              <a:rPr sz="2400" spc="140" dirty="0"/>
              <a:t> </a:t>
            </a:r>
            <a:r>
              <a:rPr sz="2400" spc="375" dirty="0"/>
              <a:t>go </a:t>
            </a:r>
            <a:r>
              <a:rPr sz="2400" spc="200" dirty="0"/>
              <a:t>for</a:t>
            </a:r>
            <a:r>
              <a:rPr sz="2400" spc="135" dirty="0"/>
              <a:t> </a:t>
            </a:r>
            <a:r>
              <a:rPr sz="2400" spc="280" dirty="0"/>
              <a:t>a</a:t>
            </a:r>
            <a:r>
              <a:rPr sz="2400" spc="140" dirty="0"/>
              <a:t> </a:t>
            </a:r>
            <a:r>
              <a:rPr sz="2400" spc="229" dirty="0"/>
              <a:t>walk.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615746" y="2290733"/>
            <a:ext cx="3422650" cy="178117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635" algn="ctr">
              <a:lnSpc>
                <a:spcPts val="2850"/>
              </a:lnSpc>
              <a:spcBef>
                <a:spcPts val="220"/>
              </a:spcBef>
            </a:pPr>
            <a:r>
              <a:rPr sz="2400" b="1" spc="15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24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25" dirty="0">
                <a:solidFill>
                  <a:srgbClr val="FFFFFF"/>
                </a:solidFill>
                <a:latin typeface="Calibri"/>
                <a:cs typeface="Calibri"/>
              </a:rPr>
              <a:t>you’re</a:t>
            </a:r>
            <a:r>
              <a:rPr sz="2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185" dirty="0">
                <a:solidFill>
                  <a:srgbClr val="FFFFFF"/>
                </a:solidFill>
                <a:latin typeface="Calibri"/>
                <a:cs typeface="Calibri"/>
              </a:rPr>
              <a:t>still</a:t>
            </a:r>
            <a:r>
              <a:rPr sz="2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4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05" dirty="0">
                <a:solidFill>
                  <a:srgbClr val="FFFFFF"/>
                </a:solidFill>
                <a:latin typeface="Calibri"/>
                <a:cs typeface="Calibri"/>
              </a:rPr>
              <a:t>bad </a:t>
            </a:r>
            <a:r>
              <a:rPr sz="2400" b="1" spc="295" dirty="0">
                <a:solidFill>
                  <a:srgbClr val="FFFFFF"/>
                </a:solidFill>
                <a:latin typeface="Calibri"/>
                <a:cs typeface="Calibri"/>
              </a:rPr>
              <a:t>mood,</a:t>
            </a:r>
            <a:r>
              <a:rPr sz="2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400" dirty="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sz="24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b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270" dirty="0">
                <a:solidFill>
                  <a:srgbClr val="FFFFFF"/>
                </a:solidFill>
                <a:latin typeface="Calibri"/>
                <a:cs typeface="Calibri"/>
              </a:rPr>
              <a:t>another </a:t>
            </a:r>
            <a:r>
              <a:rPr sz="2400" b="1" spc="240" dirty="0">
                <a:solidFill>
                  <a:srgbClr val="FFFFFF"/>
                </a:solidFill>
                <a:latin typeface="Calibri"/>
                <a:cs typeface="Calibri"/>
              </a:rPr>
              <a:t>walk.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10"/>
              </a:spcBef>
            </a:pPr>
            <a:r>
              <a:rPr sz="220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~Hippocrates</a:t>
            </a:r>
            <a:endParaRPr sz="2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7801" y="434435"/>
            <a:ext cx="55994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15" dirty="0">
                <a:solidFill>
                  <a:srgbClr val="000000"/>
                </a:solidFill>
              </a:rPr>
              <a:t>Beneﬁts</a:t>
            </a:r>
            <a:r>
              <a:rPr sz="3000" spc="180" dirty="0">
                <a:solidFill>
                  <a:srgbClr val="000000"/>
                </a:solidFill>
              </a:rPr>
              <a:t> </a:t>
            </a:r>
            <a:r>
              <a:rPr sz="3000" spc="280" dirty="0">
                <a:solidFill>
                  <a:srgbClr val="000000"/>
                </a:solidFill>
              </a:rPr>
              <a:t>of</a:t>
            </a:r>
            <a:r>
              <a:rPr sz="3000" spc="180" dirty="0">
                <a:solidFill>
                  <a:srgbClr val="000000"/>
                </a:solidFill>
              </a:rPr>
              <a:t> </a:t>
            </a:r>
            <a:r>
              <a:rPr sz="3000" spc="365" dirty="0">
                <a:solidFill>
                  <a:srgbClr val="000000"/>
                </a:solidFill>
              </a:rPr>
              <a:t>Physical</a:t>
            </a:r>
            <a:r>
              <a:rPr sz="3000" spc="180" dirty="0">
                <a:solidFill>
                  <a:srgbClr val="000000"/>
                </a:solidFill>
              </a:rPr>
              <a:t> </a:t>
            </a:r>
            <a:r>
              <a:rPr sz="3000" spc="325" dirty="0">
                <a:solidFill>
                  <a:srgbClr val="000000"/>
                </a:solidFill>
              </a:rPr>
              <a:t>Acticity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97619" y="1166462"/>
            <a:ext cx="8406765" cy="271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indent="-335280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</a:tabLst>
            </a:pPr>
            <a:r>
              <a:rPr sz="1400" b="1" spc="145" dirty="0">
                <a:latin typeface="Calibri"/>
                <a:cs typeface="Calibri"/>
              </a:rPr>
              <a:t>Life</a:t>
            </a:r>
            <a:r>
              <a:rPr sz="1400" b="1" spc="114" dirty="0">
                <a:latin typeface="Calibri"/>
                <a:cs typeface="Calibri"/>
              </a:rPr>
              <a:t> </a:t>
            </a:r>
            <a:r>
              <a:rPr sz="1400" b="1" spc="145" dirty="0">
                <a:latin typeface="Calibri"/>
                <a:cs typeface="Calibri"/>
              </a:rPr>
              <a:t>satisfaction</a:t>
            </a:r>
            <a:r>
              <a:rPr sz="1400" b="1" spc="75" dirty="0">
                <a:latin typeface="Calibri"/>
                <a:cs typeface="Calibri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(Stubbe,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65" dirty="0">
                <a:latin typeface="Lucida Sans Unicode"/>
                <a:cs typeface="Lucida Sans Unicode"/>
              </a:rPr>
              <a:t>de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Moor,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Boomsma,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65" dirty="0">
                <a:latin typeface="Lucida Sans Unicode"/>
                <a:cs typeface="Lucida Sans Unicode"/>
              </a:rPr>
              <a:t>de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Geus,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2007).</a:t>
            </a:r>
            <a:endParaRPr sz="1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Arial"/>
              <a:buChar char="●"/>
            </a:pPr>
            <a:endParaRPr sz="1400">
              <a:latin typeface="Lucida Sans Unicode"/>
              <a:cs typeface="Lucida Sans Unicode"/>
            </a:endParaRPr>
          </a:p>
          <a:p>
            <a:pPr marL="347980" indent="-335280">
              <a:lnSpc>
                <a:spcPct val="100000"/>
              </a:lnSpc>
              <a:buFont typeface="Arial"/>
              <a:buChar char="●"/>
              <a:tabLst>
                <a:tab pos="347980" algn="l"/>
              </a:tabLst>
            </a:pPr>
            <a:r>
              <a:rPr sz="1400" b="1" spc="170" dirty="0">
                <a:latin typeface="Calibri"/>
                <a:cs typeface="Calibri"/>
              </a:rPr>
              <a:t>Executive</a:t>
            </a:r>
            <a:r>
              <a:rPr sz="1400" b="1" spc="155" dirty="0">
                <a:latin typeface="Calibri"/>
                <a:cs typeface="Calibri"/>
              </a:rPr>
              <a:t> </a:t>
            </a:r>
            <a:r>
              <a:rPr sz="1400" b="1" spc="160" dirty="0">
                <a:latin typeface="Calibri"/>
                <a:cs typeface="Calibri"/>
              </a:rPr>
              <a:t>Function,</a:t>
            </a:r>
            <a:r>
              <a:rPr sz="1400" b="1" spc="155" dirty="0">
                <a:latin typeface="Calibri"/>
                <a:cs typeface="Calibri"/>
              </a:rPr>
              <a:t> </a:t>
            </a:r>
            <a:r>
              <a:rPr sz="1400" b="1" spc="195" dirty="0">
                <a:latin typeface="Calibri"/>
                <a:cs typeface="Calibri"/>
              </a:rPr>
              <a:t>Working</a:t>
            </a:r>
            <a:r>
              <a:rPr sz="1400" b="1" spc="155" dirty="0">
                <a:latin typeface="Calibri"/>
                <a:cs typeface="Calibri"/>
              </a:rPr>
              <a:t> </a:t>
            </a:r>
            <a:r>
              <a:rPr sz="1400" b="1" spc="175" dirty="0">
                <a:latin typeface="Calibri"/>
                <a:cs typeface="Calibri"/>
              </a:rPr>
              <a:t>Memory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(Kramer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et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al.,</a:t>
            </a:r>
            <a:r>
              <a:rPr sz="1400" dirty="0">
                <a:latin typeface="Lucida Sans Unicode"/>
                <a:cs typeface="Lucida Sans Unicode"/>
              </a:rPr>
              <a:t> </a:t>
            </a:r>
            <a:r>
              <a:rPr sz="1400" spc="-130" dirty="0">
                <a:latin typeface="Lucida Sans Unicode"/>
                <a:cs typeface="Lucida Sans Unicode"/>
              </a:rPr>
              <a:t>1999;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Colcombe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Kramer,</a:t>
            </a:r>
            <a:r>
              <a:rPr sz="1400" spc="-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2003)</a:t>
            </a:r>
            <a:endParaRPr sz="1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●"/>
            </a:pPr>
            <a:endParaRPr sz="1250">
              <a:latin typeface="Lucida Sans Unicode"/>
              <a:cs typeface="Lucida Sans Unicode"/>
            </a:endParaRPr>
          </a:p>
          <a:p>
            <a:pPr marL="348615" marR="140335" indent="-336550">
              <a:lnSpc>
                <a:spcPct val="116100"/>
              </a:lnSpc>
              <a:buFont typeface="Arial"/>
              <a:buChar char="●"/>
              <a:tabLst>
                <a:tab pos="348615" algn="l"/>
              </a:tabLst>
            </a:pPr>
            <a:r>
              <a:rPr sz="1400" b="1" spc="170" dirty="0">
                <a:latin typeface="Calibri"/>
                <a:cs typeface="Calibri"/>
              </a:rPr>
              <a:t>Improved</a:t>
            </a:r>
            <a:r>
              <a:rPr sz="1400" b="1" spc="130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Reaction</a:t>
            </a:r>
            <a:r>
              <a:rPr sz="1400" b="1" spc="135" dirty="0">
                <a:latin typeface="Calibri"/>
                <a:cs typeface="Calibri"/>
              </a:rPr>
              <a:t> </a:t>
            </a:r>
            <a:r>
              <a:rPr sz="1400" b="1" spc="145" dirty="0">
                <a:latin typeface="Calibri"/>
                <a:cs typeface="Calibri"/>
              </a:rPr>
              <a:t>Time,</a:t>
            </a:r>
            <a:r>
              <a:rPr sz="1400" b="1" spc="130" dirty="0">
                <a:latin typeface="Calibri"/>
                <a:cs typeface="Calibri"/>
              </a:rPr>
              <a:t> </a:t>
            </a:r>
            <a:r>
              <a:rPr sz="1400" b="1" spc="155" dirty="0">
                <a:latin typeface="Calibri"/>
                <a:cs typeface="Calibri"/>
              </a:rPr>
              <a:t>Information</a:t>
            </a:r>
            <a:r>
              <a:rPr sz="1400" b="1" spc="135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Processing,</a:t>
            </a:r>
            <a:r>
              <a:rPr sz="1400" b="1" spc="130" dirty="0">
                <a:latin typeface="Calibri"/>
                <a:cs typeface="Calibri"/>
              </a:rPr>
              <a:t> </a:t>
            </a:r>
            <a:r>
              <a:rPr sz="1400" b="1" spc="155" dirty="0">
                <a:latin typeface="Calibri"/>
                <a:cs typeface="Calibri"/>
              </a:rPr>
              <a:t>Decision-</a:t>
            </a:r>
            <a:r>
              <a:rPr sz="1400" b="1" spc="195" dirty="0">
                <a:latin typeface="Calibri"/>
                <a:cs typeface="Calibri"/>
              </a:rPr>
              <a:t>Making</a:t>
            </a:r>
            <a:r>
              <a:rPr sz="1400" b="1" spc="65" dirty="0">
                <a:latin typeface="Calibri"/>
                <a:cs typeface="Calibri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(Suominen-</a:t>
            </a:r>
            <a:r>
              <a:rPr sz="1400" spc="-10" dirty="0">
                <a:latin typeface="Lucida Sans Unicode"/>
                <a:cs typeface="Lucida Sans Unicode"/>
              </a:rPr>
              <a:t>Troyer, Davis,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Ismail,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 </a:t>
            </a:r>
            <a:r>
              <a:rPr sz="1400" dirty="0">
                <a:latin typeface="Lucida Sans Unicode"/>
                <a:cs typeface="Lucida Sans Unicode"/>
              </a:rPr>
              <a:t>Salvendy,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120" dirty="0">
                <a:latin typeface="Lucida Sans Unicode"/>
                <a:cs typeface="Lucida Sans Unicode"/>
              </a:rPr>
              <a:t>1986;</a:t>
            </a:r>
            <a:r>
              <a:rPr sz="1400" spc="-55" dirty="0">
                <a:latin typeface="Lucida Sans Unicode"/>
                <a:cs typeface="Lucida Sans Unicode"/>
              </a:rPr>
              <a:t> </a:t>
            </a:r>
            <a:r>
              <a:rPr sz="1400" spc="60" dirty="0">
                <a:latin typeface="Lucida Sans Unicode"/>
                <a:cs typeface="Lucida Sans Unicode"/>
              </a:rPr>
              <a:t>Chang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 </a:t>
            </a:r>
            <a:r>
              <a:rPr sz="1400" dirty="0">
                <a:latin typeface="Lucida Sans Unicode"/>
                <a:cs typeface="Lucida Sans Unicode"/>
              </a:rPr>
              <a:t>Itnier,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2009)</a:t>
            </a:r>
            <a:endParaRPr sz="1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●"/>
            </a:pPr>
            <a:endParaRPr sz="1250">
              <a:latin typeface="Lucida Sans Unicode"/>
              <a:cs typeface="Lucida Sans Unicode"/>
            </a:endParaRPr>
          </a:p>
          <a:p>
            <a:pPr marL="348615" marR="5080" indent="-336550">
              <a:lnSpc>
                <a:spcPct val="116100"/>
              </a:lnSpc>
              <a:buFont typeface="Arial"/>
              <a:buChar char="●"/>
              <a:tabLst>
                <a:tab pos="348615" algn="l"/>
              </a:tabLst>
            </a:pPr>
            <a:r>
              <a:rPr sz="1400" b="1" spc="165" dirty="0">
                <a:latin typeface="Calibri"/>
                <a:cs typeface="Calibri"/>
              </a:rPr>
              <a:t>Cognitive</a:t>
            </a:r>
            <a:r>
              <a:rPr sz="1400" b="1" spc="120" dirty="0">
                <a:latin typeface="Calibri"/>
                <a:cs typeface="Calibri"/>
              </a:rPr>
              <a:t> </a:t>
            </a:r>
            <a:r>
              <a:rPr sz="1400" b="1" spc="130" dirty="0">
                <a:latin typeface="Calibri"/>
                <a:cs typeface="Calibri"/>
              </a:rPr>
              <a:t>ﬂexibility</a:t>
            </a:r>
            <a:r>
              <a:rPr sz="1400" b="1" spc="110" dirty="0">
                <a:latin typeface="Calibri"/>
                <a:cs typeface="Calibri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(Coles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Tomporowski,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2008; </a:t>
            </a:r>
            <a:r>
              <a:rPr sz="1400" dirty="0">
                <a:latin typeface="Lucida Sans Unicode"/>
                <a:cs typeface="Lucida Sans Unicode"/>
              </a:rPr>
              <a:t>Sibley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Beilock,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2007;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70" dirty="0">
                <a:latin typeface="Lucida Sans Unicode"/>
                <a:cs typeface="Lucida Sans Unicode"/>
              </a:rPr>
              <a:t>Winter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50" dirty="0">
                <a:latin typeface="Lucida Sans Unicode"/>
                <a:cs typeface="Lucida Sans Unicode"/>
              </a:rPr>
              <a:t>et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75" dirty="0">
                <a:latin typeface="Lucida Sans Unicode"/>
                <a:cs typeface="Lucida Sans Unicode"/>
              </a:rPr>
              <a:t>al.,</a:t>
            </a:r>
            <a:r>
              <a:rPr sz="1400" spc="-3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2007; Netz,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Tomer,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35" dirty="0">
                <a:latin typeface="Lucida Sans Unicode"/>
                <a:cs typeface="Lucida Sans Unicode"/>
              </a:rPr>
              <a:t>Axelrad,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20" dirty="0">
                <a:latin typeface="Lucida Sans Unicode"/>
                <a:cs typeface="Lucida Sans Unicode"/>
              </a:rPr>
              <a:t>Argov,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Inbar,</a:t>
            </a:r>
            <a:r>
              <a:rPr sz="1400" spc="-6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2007)</a:t>
            </a:r>
            <a:endParaRPr sz="1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Font typeface="Arial"/>
              <a:buChar char="●"/>
            </a:pPr>
            <a:endParaRPr sz="1400">
              <a:latin typeface="Lucida Sans Unicode"/>
              <a:cs typeface="Lucida Sans Unicode"/>
            </a:endParaRPr>
          </a:p>
          <a:p>
            <a:pPr marL="347980" indent="-335280">
              <a:lnSpc>
                <a:spcPct val="100000"/>
              </a:lnSpc>
              <a:spcBef>
                <a:spcPts val="5"/>
              </a:spcBef>
              <a:buFont typeface="Arial"/>
              <a:buChar char="●"/>
              <a:tabLst>
                <a:tab pos="347980" algn="l"/>
              </a:tabLst>
            </a:pPr>
            <a:r>
              <a:rPr sz="1400" b="1" spc="170" dirty="0">
                <a:latin typeface="Calibri"/>
                <a:cs typeface="Calibri"/>
              </a:rPr>
              <a:t>Improved</a:t>
            </a:r>
            <a:r>
              <a:rPr sz="1400" b="1" spc="114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Visuospatial</a:t>
            </a:r>
            <a:r>
              <a:rPr sz="1400" b="1" spc="114" dirty="0">
                <a:latin typeface="Calibri"/>
                <a:cs typeface="Calibri"/>
              </a:rPr>
              <a:t> </a:t>
            </a:r>
            <a:r>
              <a:rPr sz="1400" b="1" spc="175" dirty="0">
                <a:latin typeface="Calibri"/>
                <a:cs typeface="Calibri"/>
              </a:rPr>
              <a:t>Memory</a:t>
            </a:r>
            <a:r>
              <a:rPr sz="1400" b="1" spc="120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+</a:t>
            </a:r>
            <a:r>
              <a:rPr sz="1400" b="1" spc="114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Positive</a:t>
            </a:r>
            <a:r>
              <a:rPr sz="1400" b="1" spc="114" dirty="0">
                <a:latin typeface="Calibri"/>
                <a:cs typeface="Calibri"/>
              </a:rPr>
              <a:t> </a:t>
            </a:r>
            <a:r>
              <a:rPr sz="1400" b="1" spc="155" dirty="0">
                <a:latin typeface="Calibri"/>
                <a:cs typeface="Calibri"/>
              </a:rPr>
              <a:t>Mood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(Stroth,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Hille,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Spitzer,</a:t>
            </a:r>
            <a:r>
              <a:rPr sz="1400" spc="-4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Reinhardt,</a:t>
            </a:r>
            <a:r>
              <a:rPr sz="1400" spc="-40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2009)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150" y="210334"/>
            <a:ext cx="84893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20" dirty="0">
                <a:solidFill>
                  <a:srgbClr val="2C2C2C"/>
                </a:solidFill>
              </a:rPr>
              <a:t>Brain-</a:t>
            </a:r>
            <a:r>
              <a:rPr sz="3000" spc="350" dirty="0">
                <a:solidFill>
                  <a:srgbClr val="2C2C2C"/>
                </a:solidFill>
              </a:rPr>
              <a:t>Derived</a:t>
            </a:r>
            <a:r>
              <a:rPr sz="3000" spc="195" dirty="0">
                <a:solidFill>
                  <a:srgbClr val="2C2C2C"/>
                </a:solidFill>
              </a:rPr>
              <a:t> </a:t>
            </a:r>
            <a:r>
              <a:rPr sz="3000" spc="345" dirty="0">
                <a:solidFill>
                  <a:srgbClr val="2C2C2C"/>
                </a:solidFill>
              </a:rPr>
              <a:t>Neurotrophic</a:t>
            </a:r>
            <a:r>
              <a:rPr sz="3000" spc="195" dirty="0">
                <a:solidFill>
                  <a:srgbClr val="2C2C2C"/>
                </a:solidFill>
              </a:rPr>
              <a:t> </a:t>
            </a:r>
            <a:r>
              <a:rPr sz="3000" spc="360" dirty="0">
                <a:solidFill>
                  <a:srgbClr val="2C2C2C"/>
                </a:solidFill>
              </a:rPr>
              <a:t>Factor</a:t>
            </a:r>
            <a:r>
              <a:rPr sz="3000" spc="195" dirty="0">
                <a:solidFill>
                  <a:srgbClr val="2C2C2C"/>
                </a:solidFill>
              </a:rPr>
              <a:t> </a:t>
            </a:r>
            <a:r>
              <a:rPr sz="3000" spc="395" dirty="0">
                <a:solidFill>
                  <a:srgbClr val="2C2C2C"/>
                </a:solidFill>
              </a:rPr>
              <a:t>[BDNF]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47150" y="849672"/>
            <a:ext cx="8482330" cy="38512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400" b="1" spc="130" dirty="0">
                <a:latin typeface="Calibri"/>
                <a:cs typeface="Calibri"/>
              </a:rPr>
              <a:t>MiracleGro</a:t>
            </a:r>
            <a:r>
              <a:rPr sz="1400" b="1" spc="140" dirty="0">
                <a:latin typeface="Calibri"/>
                <a:cs typeface="Calibri"/>
              </a:rPr>
              <a:t> </a:t>
            </a:r>
            <a:r>
              <a:rPr sz="1400" b="1" spc="114" dirty="0">
                <a:latin typeface="Calibri"/>
                <a:cs typeface="Calibri"/>
              </a:rPr>
              <a:t>for</a:t>
            </a:r>
            <a:r>
              <a:rPr sz="1400" b="1" spc="145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the</a:t>
            </a:r>
            <a:r>
              <a:rPr sz="1400" b="1" spc="145" dirty="0">
                <a:latin typeface="Calibri"/>
                <a:cs typeface="Calibri"/>
              </a:rPr>
              <a:t> </a:t>
            </a:r>
            <a:r>
              <a:rPr sz="1400" b="1" spc="110" dirty="0">
                <a:latin typeface="Calibri"/>
                <a:cs typeface="Calibri"/>
              </a:rPr>
              <a:t>brain!</a:t>
            </a:r>
            <a:r>
              <a:rPr sz="1400" b="1" spc="130" dirty="0">
                <a:latin typeface="Calibri"/>
                <a:cs typeface="Calibri"/>
              </a:rPr>
              <a:t> </a:t>
            </a:r>
            <a:r>
              <a:rPr sz="1400" spc="65" dirty="0">
                <a:latin typeface="Lucida Sans Unicode"/>
                <a:cs typeface="Lucida Sans Unicode"/>
              </a:rPr>
              <a:t>Enhances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-55" dirty="0">
                <a:latin typeface="Lucida Sans Unicode"/>
                <a:cs typeface="Lucida Sans Unicode"/>
              </a:rPr>
              <a:t>&amp;</a:t>
            </a:r>
            <a:r>
              <a:rPr sz="1400" spc="-20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maintains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dirty="0">
                <a:latin typeface="Lucida Sans Unicode"/>
                <a:cs typeface="Lucida Sans Unicode"/>
              </a:rPr>
              <a:t>neural</a:t>
            </a:r>
            <a:r>
              <a:rPr sz="1400" spc="-1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circuitry</a:t>
            </a:r>
            <a:endParaRPr sz="1400">
              <a:latin typeface="Lucida Sans Unicode"/>
              <a:cs typeface="Lucida Sans Unicode"/>
            </a:endParaRPr>
          </a:p>
          <a:p>
            <a:pPr marL="469900">
              <a:lnSpc>
                <a:spcPct val="100000"/>
              </a:lnSpc>
              <a:spcBef>
                <a:spcPts val="275"/>
              </a:spcBef>
            </a:pPr>
            <a:r>
              <a:rPr sz="1200" dirty="0">
                <a:latin typeface="Lucida Sans Unicode"/>
                <a:cs typeface="Lucida Sans Unicode"/>
              </a:rPr>
              <a:t>(Ratey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&amp;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Hagerman,</a:t>
            </a:r>
            <a:r>
              <a:rPr sz="1200" spc="114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2008)</a:t>
            </a:r>
            <a:endParaRPr sz="12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469900" marR="455295" indent="-336550">
              <a:lnSpc>
                <a:spcPct val="116100"/>
              </a:lnSpc>
              <a:buFont typeface="Arial"/>
              <a:buChar char="●"/>
              <a:tabLst>
                <a:tab pos="469900" algn="l"/>
              </a:tabLst>
            </a:pPr>
            <a:r>
              <a:rPr sz="1400" b="1" spc="175" dirty="0">
                <a:latin typeface="Calibri"/>
                <a:cs typeface="Calibri"/>
              </a:rPr>
              <a:t>Considered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the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link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55" dirty="0">
                <a:latin typeface="Calibri"/>
                <a:cs typeface="Calibri"/>
              </a:rPr>
              <a:t>biological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link</a:t>
            </a:r>
            <a:r>
              <a:rPr sz="1400" b="1" spc="95" dirty="0">
                <a:latin typeface="Calibri"/>
                <a:cs typeface="Calibri"/>
              </a:rPr>
              <a:t> </a:t>
            </a:r>
            <a:r>
              <a:rPr sz="1400" b="1" spc="180" dirty="0">
                <a:latin typeface="Calibri"/>
                <a:cs typeface="Calibri"/>
              </a:rPr>
              <a:t>between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80" dirty="0">
                <a:latin typeface="Calibri"/>
                <a:cs typeface="Calibri"/>
              </a:rPr>
              <a:t>movement,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thoughts,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emotions;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90" dirty="0">
                <a:latin typeface="Calibri"/>
                <a:cs typeface="Calibri"/>
              </a:rPr>
              <a:t>may </a:t>
            </a:r>
            <a:r>
              <a:rPr sz="1400" b="1" spc="160" dirty="0">
                <a:latin typeface="Calibri"/>
                <a:cs typeface="Calibri"/>
              </a:rPr>
              <a:t>increase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capacity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b="1" spc="125" dirty="0">
                <a:latin typeface="Calibri"/>
                <a:cs typeface="Calibri"/>
              </a:rPr>
              <a:t>to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20" dirty="0">
                <a:latin typeface="Calibri"/>
                <a:cs typeface="Calibri"/>
              </a:rPr>
              <a:t>learn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"/>
              <a:buChar char="●"/>
            </a:pPr>
            <a:endParaRPr sz="1550">
              <a:latin typeface="Calibri"/>
              <a:cs typeface="Calibri"/>
            </a:endParaRPr>
          </a:p>
          <a:p>
            <a:pPr marL="469900" marR="5080" indent="-336550">
              <a:lnSpc>
                <a:spcPct val="116100"/>
              </a:lnSpc>
              <a:spcBef>
                <a:spcPts val="5"/>
              </a:spcBef>
              <a:buFont typeface="Arial"/>
              <a:buChar char="●"/>
              <a:tabLst>
                <a:tab pos="469900" algn="l"/>
              </a:tabLst>
            </a:pPr>
            <a:r>
              <a:rPr sz="1400" b="1" spc="140" dirty="0">
                <a:latin typeface="Calibri"/>
                <a:cs typeface="Calibri"/>
              </a:rPr>
              <a:t>Inversely</a:t>
            </a:r>
            <a:r>
              <a:rPr sz="1400" b="1" spc="95" dirty="0">
                <a:latin typeface="Calibri"/>
                <a:cs typeface="Calibri"/>
              </a:rPr>
              <a:t> </a:t>
            </a:r>
            <a:r>
              <a:rPr sz="1400" b="1" spc="145" dirty="0">
                <a:latin typeface="Calibri"/>
                <a:cs typeface="Calibri"/>
              </a:rPr>
              <a:t>correlated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with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depression,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65" dirty="0">
                <a:latin typeface="Calibri"/>
                <a:cs typeface="Calibri"/>
              </a:rPr>
              <a:t>emotional</a:t>
            </a:r>
            <a:r>
              <a:rPr sz="1400" b="1" spc="95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exhaustion;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45" dirty="0">
                <a:latin typeface="Calibri"/>
                <a:cs typeface="Calibri"/>
              </a:rPr>
              <a:t>Positively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45" dirty="0">
                <a:latin typeface="Calibri"/>
                <a:cs typeface="Calibri"/>
              </a:rPr>
              <a:t>correlated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50" dirty="0">
                <a:latin typeface="Calibri"/>
                <a:cs typeface="Calibri"/>
              </a:rPr>
              <a:t>with </a:t>
            </a:r>
            <a:r>
              <a:rPr sz="1400" b="1" spc="160" dirty="0">
                <a:latin typeface="Calibri"/>
                <a:cs typeface="Calibri"/>
              </a:rPr>
              <a:t>feelings</a:t>
            </a:r>
            <a:r>
              <a:rPr sz="1400" b="1" spc="80" dirty="0">
                <a:latin typeface="Calibri"/>
                <a:cs typeface="Calibri"/>
              </a:rPr>
              <a:t> </a:t>
            </a:r>
            <a:r>
              <a:rPr sz="1400" b="1" spc="130" dirty="0">
                <a:latin typeface="Calibri"/>
                <a:cs typeface="Calibri"/>
              </a:rPr>
              <a:t>of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b="1" spc="200" dirty="0">
                <a:latin typeface="Calibri"/>
                <a:cs typeface="Calibri"/>
              </a:rPr>
              <a:t>competence</a:t>
            </a:r>
            <a:r>
              <a:rPr sz="1400" b="1" spc="75" dirty="0">
                <a:latin typeface="Calibri"/>
                <a:cs typeface="Calibri"/>
              </a:rPr>
              <a:t> </a:t>
            </a:r>
            <a:r>
              <a:rPr sz="1200" b="1" spc="125" dirty="0">
                <a:latin typeface="Calibri"/>
                <a:cs typeface="Calibri"/>
              </a:rPr>
              <a:t>(Sertoz</a:t>
            </a:r>
            <a:r>
              <a:rPr sz="1200" b="1" spc="75" dirty="0">
                <a:latin typeface="Calibri"/>
                <a:cs typeface="Calibri"/>
              </a:rPr>
              <a:t> </a:t>
            </a:r>
            <a:r>
              <a:rPr sz="1200" b="1" spc="125" dirty="0">
                <a:latin typeface="Calibri"/>
                <a:cs typeface="Calibri"/>
              </a:rPr>
              <a:t>et</a:t>
            </a:r>
            <a:r>
              <a:rPr sz="1200" b="1" spc="70" dirty="0">
                <a:latin typeface="Calibri"/>
                <a:cs typeface="Calibri"/>
              </a:rPr>
              <a:t> </a:t>
            </a:r>
            <a:r>
              <a:rPr sz="1200" b="1" spc="50" dirty="0">
                <a:latin typeface="Calibri"/>
                <a:cs typeface="Calibri"/>
              </a:rPr>
              <a:t>al.,</a:t>
            </a:r>
            <a:r>
              <a:rPr sz="1200" b="1" spc="75" dirty="0">
                <a:latin typeface="Calibri"/>
                <a:cs typeface="Calibri"/>
              </a:rPr>
              <a:t> </a:t>
            </a:r>
            <a:r>
              <a:rPr sz="1200" b="1" spc="135" dirty="0">
                <a:latin typeface="Calibri"/>
                <a:cs typeface="Calibri"/>
              </a:rPr>
              <a:t>2008)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●"/>
            </a:pPr>
            <a:endParaRPr sz="1800">
              <a:latin typeface="Calibri"/>
              <a:cs typeface="Calibri"/>
            </a:endParaRPr>
          </a:p>
          <a:p>
            <a:pPr marL="469265" indent="-335915">
              <a:lnSpc>
                <a:spcPct val="100000"/>
              </a:lnSpc>
              <a:buFont typeface="Arial"/>
              <a:buChar char="●"/>
              <a:tabLst>
                <a:tab pos="469265" algn="l"/>
              </a:tabLst>
            </a:pPr>
            <a:r>
              <a:rPr sz="1400" b="1" spc="165" dirty="0">
                <a:latin typeface="Calibri"/>
                <a:cs typeface="Calibri"/>
              </a:rPr>
              <a:t>Exercise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160" dirty="0">
                <a:latin typeface="Calibri"/>
                <a:cs typeface="Calibri"/>
              </a:rPr>
              <a:t>increases</a:t>
            </a:r>
            <a:r>
              <a:rPr sz="1400" b="1" spc="100" dirty="0">
                <a:latin typeface="Calibri"/>
                <a:cs typeface="Calibri"/>
              </a:rPr>
              <a:t> </a:t>
            </a:r>
            <a:r>
              <a:rPr sz="1400" b="1" spc="220" dirty="0">
                <a:latin typeface="Calibri"/>
                <a:cs typeface="Calibri"/>
              </a:rPr>
              <a:t>BDNFs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●"/>
            </a:pPr>
            <a:endParaRPr sz="1550">
              <a:latin typeface="Calibri"/>
              <a:cs typeface="Calibri"/>
            </a:endParaRPr>
          </a:p>
          <a:p>
            <a:pPr marL="469900" marR="268605" indent="-336550">
              <a:lnSpc>
                <a:spcPct val="116500"/>
              </a:lnSpc>
              <a:buFont typeface="Arial"/>
              <a:buChar char="●"/>
              <a:tabLst>
                <a:tab pos="469900" algn="l"/>
              </a:tabLst>
            </a:pPr>
            <a:r>
              <a:rPr sz="1400" b="1" spc="190" dirty="0">
                <a:latin typeface="Calibri"/>
                <a:cs typeface="Calibri"/>
              </a:rPr>
              <a:t>Beneﬁts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b="1" spc="130" dirty="0">
                <a:latin typeface="Calibri"/>
                <a:cs typeface="Calibri"/>
              </a:rPr>
              <a:t>of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55" dirty="0">
                <a:latin typeface="Calibri"/>
                <a:cs typeface="Calibri"/>
              </a:rPr>
              <a:t>exercise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last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several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200" dirty="0">
                <a:latin typeface="Calibri"/>
                <a:cs typeface="Calibri"/>
              </a:rPr>
              <a:t>weeks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40" dirty="0">
                <a:latin typeface="Calibri"/>
                <a:cs typeface="Calibri"/>
              </a:rPr>
              <a:t>in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70" dirty="0">
                <a:latin typeface="Calibri"/>
                <a:cs typeface="Calibri"/>
              </a:rPr>
              <a:t>animal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85" dirty="0">
                <a:latin typeface="Calibri"/>
                <a:cs typeface="Calibri"/>
              </a:rPr>
              <a:t>models</a:t>
            </a:r>
            <a:r>
              <a:rPr sz="1400" b="1" spc="60" dirty="0">
                <a:latin typeface="Calibri"/>
                <a:cs typeface="Calibri"/>
              </a:rPr>
              <a:t> </a:t>
            </a:r>
            <a:r>
              <a:rPr sz="1200" b="1" spc="125" dirty="0">
                <a:latin typeface="Calibri"/>
                <a:cs typeface="Calibri"/>
              </a:rPr>
              <a:t>(Berchtold,</a:t>
            </a:r>
            <a:r>
              <a:rPr sz="1200" b="1" spc="80" dirty="0">
                <a:latin typeface="Calibri"/>
                <a:cs typeface="Calibri"/>
              </a:rPr>
              <a:t> </a:t>
            </a:r>
            <a:r>
              <a:rPr sz="1200" b="1" spc="110" dirty="0">
                <a:latin typeface="Calibri"/>
                <a:cs typeface="Calibri"/>
              </a:rPr>
              <a:t>Castello,</a:t>
            </a:r>
            <a:r>
              <a:rPr sz="1200" b="1" spc="7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&amp;</a:t>
            </a:r>
            <a:r>
              <a:rPr sz="1200" b="1" spc="80" dirty="0">
                <a:latin typeface="Calibri"/>
                <a:cs typeface="Calibri"/>
              </a:rPr>
              <a:t> </a:t>
            </a:r>
            <a:r>
              <a:rPr sz="1200" b="1" spc="140" dirty="0">
                <a:latin typeface="Calibri"/>
                <a:cs typeface="Calibri"/>
              </a:rPr>
              <a:t>Cotman, </a:t>
            </a:r>
            <a:r>
              <a:rPr sz="1200" b="1" spc="70" dirty="0">
                <a:latin typeface="Calibri"/>
                <a:cs typeface="Calibri"/>
              </a:rPr>
              <a:t>2010)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●"/>
            </a:pPr>
            <a:endParaRPr sz="1500">
              <a:latin typeface="Calibri"/>
              <a:cs typeface="Calibri"/>
            </a:endParaRPr>
          </a:p>
          <a:p>
            <a:pPr marL="469900" marR="368935" indent="-336550">
              <a:lnSpc>
                <a:spcPct val="116500"/>
              </a:lnSpc>
              <a:buFont typeface="Arial"/>
              <a:buChar char="●"/>
              <a:tabLst>
                <a:tab pos="469900" algn="l"/>
              </a:tabLst>
            </a:pPr>
            <a:r>
              <a:rPr sz="1400" b="1" spc="185" dirty="0">
                <a:latin typeface="Calibri"/>
                <a:cs typeface="Calibri"/>
              </a:rPr>
              <a:t>Acute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b="1" spc="155" dirty="0">
                <a:latin typeface="Calibri"/>
                <a:cs typeface="Calibri"/>
              </a:rPr>
              <a:t>exercise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60" dirty="0">
                <a:latin typeface="Calibri"/>
                <a:cs typeface="Calibri"/>
              </a:rPr>
              <a:t>increase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65" dirty="0">
                <a:latin typeface="Calibri"/>
                <a:cs typeface="Calibri"/>
              </a:rPr>
              <a:t>blood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95" dirty="0">
                <a:latin typeface="Calibri"/>
                <a:cs typeface="Calibri"/>
              </a:rPr>
              <a:t>serum</a:t>
            </a:r>
            <a:r>
              <a:rPr sz="1400" b="1" spc="85" dirty="0">
                <a:latin typeface="Calibri"/>
                <a:cs typeface="Calibri"/>
              </a:rPr>
              <a:t> </a:t>
            </a:r>
            <a:r>
              <a:rPr sz="1400" b="1" spc="250" dirty="0">
                <a:latin typeface="Calibri"/>
                <a:cs typeface="Calibri"/>
              </a:rPr>
              <a:t>BDNF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35" dirty="0">
                <a:latin typeface="Calibri"/>
                <a:cs typeface="Calibri"/>
              </a:rPr>
              <a:t>levels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140" dirty="0">
                <a:latin typeface="Calibri"/>
                <a:cs typeface="Calibri"/>
              </a:rPr>
              <a:t>in</a:t>
            </a:r>
            <a:r>
              <a:rPr sz="1400" b="1" spc="90" dirty="0">
                <a:latin typeface="Calibri"/>
                <a:cs typeface="Calibri"/>
              </a:rPr>
              <a:t> </a:t>
            </a:r>
            <a:r>
              <a:rPr sz="1400" b="1" spc="215" dirty="0">
                <a:latin typeface="Calibri"/>
                <a:cs typeface="Calibri"/>
              </a:rPr>
              <a:t>humans</a:t>
            </a:r>
            <a:r>
              <a:rPr sz="1400" b="1" spc="55" dirty="0">
                <a:latin typeface="Calibri"/>
                <a:cs typeface="Calibri"/>
              </a:rPr>
              <a:t> </a:t>
            </a:r>
            <a:r>
              <a:rPr sz="1200" b="1" spc="95" dirty="0">
                <a:latin typeface="Calibri"/>
                <a:cs typeface="Calibri"/>
              </a:rPr>
              <a:t>(Ferris,</a:t>
            </a:r>
            <a:r>
              <a:rPr sz="1200" b="1" spc="80" dirty="0">
                <a:latin typeface="Calibri"/>
                <a:cs typeface="Calibri"/>
              </a:rPr>
              <a:t> </a:t>
            </a:r>
            <a:r>
              <a:rPr sz="1200" b="1" spc="125" dirty="0">
                <a:latin typeface="Calibri"/>
                <a:cs typeface="Calibri"/>
              </a:rPr>
              <a:t>Williams,</a:t>
            </a:r>
            <a:r>
              <a:rPr sz="1200" b="1" spc="7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&amp;</a:t>
            </a:r>
            <a:r>
              <a:rPr sz="1200" b="1" spc="75" dirty="0">
                <a:latin typeface="Calibri"/>
                <a:cs typeface="Calibri"/>
              </a:rPr>
              <a:t> </a:t>
            </a:r>
            <a:r>
              <a:rPr sz="1200" b="1" spc="130" dirty="0">
                <a:latin typeface="Calibri"/>
                <a:cs typeface="Calibri"/>
              </a:rPr>
              <a:t>Shen, </a:t>
            </a:r>
            <a:r>
              <a:rPr sz="1200" b="1" spc="125" dirty="0">
                <a:latin typeface="Calibri"/>
                <a:cs typeface="Calibri"/>
              </a:rPr>
              <a:t>2007)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200" y="2934162"/>
              <a:ext cx="8648700" cy="2121535"/>
            </a:xfrm>
            <a:custGeom>
              <a:avLst/>
              <a:gdLst/>
              <a:ahLst/>
              <a:cxnLst/>
              <a:rect l="l" t="t" r="r" b="b"/>
              <a:pathLst>
                <a:path w="8648700" h="2121535">
                  <a:moveTo>
                    <a:pt x="8648699" y="2120999"/>
                  </a:moveTo>
                  <a:lnTo>
                    <a:pt x="0" y="2120999"/>
                  </a:lnTo>
                  <a:lnTo>
                    <a:pt x="0" y="0"/>
                  </a:lnTo>
                  <a:lnTo>
                    <a:pt x="8648699" y="0"/>
                  </a:lnTo>
                  <a:lnTo>
                    <a:pt x="8648699" y="2120999"/>
                  </a:lnTo>
                  <a:close/>
                </a:path>
              </a:pathLst>
            </a:custGeom>
            <a:solidFill>
              <a:srgbClr val="CE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96855" y="3073240"/>
            <a:ext cx="8095615" cy="178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 marR="38735" indent="635" algn="ctr">
              <a:lnSpc>
                <a:spcPct val="115599"/>
              </a:lnSpc>
              <a:spcBef>
                <a:spcPts val="100"/>
              </a:spcBef>
            </a:pP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The</a:t>
            </a:r>
            <a:r>
              <a:rPr sz="2000" spc="-9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120" dirty="0">
                <a:solidFill>
                  <a:srgbClr val="666666"/>
                </a:solidFill>
                <a:latin typeface="Lucida Sans Unicode"/>
                <a:cs typeface="Lucida Sans Unicode"/>
              </a:rPr>
              <a:t>human</a:t>
            </a:r>
            <a:r>
              <a:rPr sz="2000" spc="-8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100" dirty="0">
                <a:solidFill>
                  <a:srgbClr val="666666"/>
                </a:solidFill>
                <a:latin typeface="Lucida Sans Unicode"/>
                <a:cs typeface="Lucida Sans Unicode"/>
              </a:rPr>
              <a:t>genome</a:t>
            </a:r>
            <a:r>
              <a:rPr sz="2000" spc="-9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b="1" spc="220" dirty="0">
                <a:solidFill>
                  <a:srgbClr val="666666"/>
                </a:solidFill>
                <a:latin typeface="Calibri"/>
                <a:cs typeface="Calibri"/>
              </a:rPr>
              <a:t>evolved</a:t>
            </a:r>
            <a:r>
              <a:rPr sz="2000" b="1" spc="14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180" dirty="0">
                <a:solidFill>
                  <a:srgbClr val="666666"/>
                </a:solidFill>
                <a:latin typeface="Calibri"/>
                <a:cs typeface="Calibri"/>
              </a:rPr>
              <a:t>to</a:t>
            </a:r>
            <a:r>
              <a:rPr sz="20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666666"/>
                </a:solidFill>
                <a:latin typeface="Calibri"/>
                <a:cs typeface="Calibri"/>
              </a:rPr>
              <a:t>support</a:t>
            </a:r>
            <a:r>
              <a:rPr sz="20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666666"/>
                </a:solidFill>
                <a:latin typeface="Calibri"/>
                <a:cs typeface="Calibri"/>
              </a:rPr>
              <a:t>metabolic</a:t>
            </a:r>
            <a:r>
              <a:rPr sz="20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90" dirty="0">
                <a:solidFill>
                  <a:srgbClr val="666666"/>
                </a:solidFill>
                <a:latin typeface="Calibri"/>
                <a:cs typeface="Calibri"/>
              </a:rPr>
              <a:t>demands </a:t>
            </a:r>
            <a:r>
              <a:rPr sz="2000" b="1" spc="235" dirty="0">
                <a:solidFill>
                  <a:srgbClr val="666666"/>
                </a:solidFill>
                <a:latin typeface="Calibri"/>
                <a:cs typeface="Calibri"/>
              </a:rPr>
              <a:t>associated</a:t>
            </a:r>
            <a:r>
              <a:rPr sz="20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40" dirty="0">
                <a:solidFill>
                  <a:srgbClr val="666666"/>
                </a:solidFill>
                <a:latin typeface="Calibri"/>
                <a:cs typeface="Calibri"/>
              </a:rPr>
              <a:t>with</a:t>
            </a:r>
            <a:r>
              <a:rPr sz="20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75" dirty="0">
                <a:solidFill>
                  <a:srgbClr val="666666"/>
                </a:solidFill>
                <a:latin typeface="Calibri"/>
                <a:cs typeface="Calibri"/>
              </a:rPr>
              <a:t>hunting</a:t>
            </a:r>
            <a:r>
              <a:rPr sz="20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80" dirty="0">
                <a:solidFill>
                  <a:srgbClr val="666666"/>
                </a:solidFill>
                <a:latin typeface="Calibri"/>
                <a:cs typeface="Calibri"/>
              </a:rPr>
              <a:t>and</a:t>
            </a:r>
            <a:r>
              <a:rPr sz="2000" b="1" spc="11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45" dirty="0">
                <a:solidFill>
                  <a:srgbClr val="666666"/>
                </a:solidFill>
                <a:latin typeface="Calibri"/>
                <a:cs typeface="Calibri"/>
              </a:rPr>
              <a:t>foraging</a:t>
            </a:r>
            <a:r>
              <a:rPr sz="2000" b="1" spc="10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for</a:t>
            </a:r>
            <a:r>
              <a:rPr sz="2000" spc="-10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food;</a:t>
            </a:r>
            <a:r>
              <a:rPr sz="2000" spc="-10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125" dirty="0">
                <a:solidFill>
                  <a:srgbClr val="666666"/>
                </a:solidFill>
                <a:latin typeface="Lucida Sans Unicode"/>
                <a:cs typeface="Lucida Sans Unicode"/>
              </a:rPr>
              <a:t>when</a:t>
            </a:r>
            <a:r>
              <a:rPr sz="2000" spc="-10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physical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activity</a:t>
            </a:r>
            <a:r>
              <a:rPr sz="2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was</a:t>
            </a:r>
            <a:r>
              <a:rPr sz="2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critical</a:t>
            </a:r>
            <a:r>
              <a:rPr sz="20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for</a:t>
            </a:r>
            <a:r>
              <a:rPr sz="2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survival;</a:t>
            </a:r>
            <a:endParaRPr sz="2000">
              <a:latin typeface="Lucida Sans Unicode"/>
              <a:cs typeface="Lucida Sans Unicode"/>
            </a:endParaRPr>
          </a:p>
          <a:p>
            <a:pPr marL="12700" marR="5080" algn="ctr">
              <a:lnSpc>
                <a:spcPct val="115599"/>
              </a:lnSpc>
            </a:pPr>
            <a:r>
              <a:rPr sz="2000" spc="-30" dirty="0">
                <a:solidFill>
                  <a:srgbClr val="666666"/>
                </a:solidFill>
                <a:latin typeface="Lucida Sans Unicode"/>
                <a:cs typeface="Lucida Sans Unicode"/>
              </a:rPr>
              <a:t>Thus,</a:t>
            </a:r>
            <a:r>
              <a:rPr sz="2000" spc="-9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our</a:t>
            </a:r>
            <a:r>
              <a:rPr sz="2000" spc="-9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b="1" spc="225" dirty="0">
                <a:solidFill>
                  <a:srgbClr val="666666"/>
                </a:solidFill>
                <a:latin typeface="Calibri"/>
                <a:cs typeface="Calibri"/>
              </a:rPr>
              <a:t>optimal</a:t>
            </a:r>
            <a:r>
              <a:rPr sz="2000" b="1" spc="14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35" dirty="0">
                <a:solidFill>
                  <a:srgbClr val="666666"/>
                </a:solidFill>
                <a:latin typeface="Calibri"/>
                <a:cs typeface="Calibri"/>
              </a:rPr>
              <a:t>cognitive</a:t>
            </a:r>
            <a:r>
              <a:rPr sz="20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54" dirty="0">
                <a:solidFill>
                  <a:srgbClr val="666666"/>
                </a:solidFill>
                <a:latin typeface="Calibri"/>
                <a:cs typeface="Calibri"/>
              </a:rPr>
              <a:t>ﬁtness</a:t>
            </a:r>
            <a:r>
              <a:rPr sz="20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80" dirty="0">
                <a:solidFill>
                  <a:srgbClr val="666666"/>
                </a:solidFill>
                <a:latin typeface="Calibri"/>
                <a:cs typeface="Calibri"/>
              </a:rPr>
              <a:t>depended</a:t>
            </a:r>
            <a:r>
              <a:rPr sz="2000" b="1" spc="14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65" dirty="0">
                <a:solidFill>
                  <a:srgbClr val="666666"/>
                </a:solidFill>
                <a:latin typeface="Calibri"/>
                <a:cs typeface="Calibri"/>
              </a:rPr>
              <a:t>on</a:t>
            </a:r>
            <a:r>
              <a:rPr sz="20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25" dirty="0">
                <a:solidFill>
                  <a:srgbClr val="666666"/>
                </a:solidFill>
                <a:latin typeface="Calibri"/>
                <a:cs typeface="Calibri"/>
              </a:rPr>
              <a:t>our</a:t>
            </a:r>
            <a:r>
              <a:rPr sz="2000" b="1" spc="1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666666"/>
                </a:solidFill>
                <a:latin typeface="Calibri"/>
                <a:cs typeface="Calibri"/>
              </a:rPr>
              <a:t>physical </a:t>
            </a:r>
            <a:r>
              <a:rPr sz="2000" b="1" spc="254" dirty="0">
                <a:solidFill>
                  <a:srgbClr val="666666"/>
                </a:solidFill>
                <a:latin typeface="Calibri"/>
                <a:cs typeface="Calibri"/>
              </a:rPr>
              <a:t>ﬁtness</a:t>
            </a:r>
            <a:r>
              <a:rPr sz="2000" b="1" spc="204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(Ratey</a:t>
            </a:r>
            <a:r>
              <a:rPr sz="16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-65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600" spc="-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666666"/>
                </a:solidFill>
                <a:latin typeface="Lucida Sans Unicode"/>
                <a:cs typeface="Lucida Sans Unicode"/>
              </a:rPr>
              <a:t>Loehr,</a:t>
            </a:r>
            <a:r>
              <a:rPr sz="1600" spc="-2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2011)</a:t>
            </a:r>
            <a:endParaRPr sz="16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200" y="2934162"/>
              <a:ext cx="8648700" cy="2121535"/>
            </a:xfrm>
            <a:custGeom>
              <a:avLst/>
              <a:gdLst/>
              <a:ahLst/>
              <a:cxnLst/>
              <a:rect l="l" t="t" r="r" b="b"/>
              <a:pathLst>
                <a:path w="8648700" h="2121535">
                  <a:moveTo>
                    <a:pt x="8648699" y="2120999"/>
                  </a:moveTo>
                  <a:lnTo>
                    <a:pt x="0" y="2120999"/>
                  </a:lnTo>
                  <a:lnTo>
                    <a:pt x="0" y="0"/>
                  </a:lnTo>
                  <a:lnTo>
                    <a:pt x="8648699" y="0"/>
                  </a:lnTo>
                  <a:lnTo>
                    <a:pt x="8648699" y="2120999"/>
                  </a:lnTo>
                  <a:close/>
                </a:path>
              </a:pathLst>
            </a:custGeom>
            <a:solidFill>
              <a:srgbClr val="CEE1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9219" y="3101815"/>
            <a:ext cx="8392160" cy="166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599"/>
              </a:lnSpc>
              <a:spcBef>
                <a:spcPts val="100"/>
              </a:spcBef>
            </a:pP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Clinicians</a:t>
            </a:r>
            <a:r>
              <a:rPr sz="20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105" dirty="0">
                <a:solidFill>
                  <a:srgbClr val="666666"/>
                </a:solidFill>
                <a:latin typeface="Lucida Sans Unicode"/>
                <a:cs typeface="Lucida Sans Unicode"/>
              </a:rPr>
              <a:t>who</a:t>
            </a:r>
            <a:r>
              <a:rPr sz="2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regularly</a:t>
            </a:r>
            <a:r>
              <a:rPr sz="20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perform</a:t>
            </a:r>
            <a:r>
              <a:rPr sz="2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aerobic</a:t>
            </a:r>
            <a:r>
              <a:rPr sz="2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exercise</a:t>
            </a:r>
            <a:r>
              <a:rPr sz="2000" spc="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-40" dirty="0">
                <a:solidFill>
                  <a:srgbClr val="666666"/>
                </a:solidFill>
                <a:latin typeface="Lucida Sans Unicode"/>
                <a:cs typeface="Lucida Sans Unicode"/>
              </a:rPr>
              <a:t>and/</a:t>
            </a:r>
            <a:r>
              <a:rPr sz="2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or</a:t>
            </a:r>
            <a:r>
              <a:rPr sz="2000" spc="1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40" dirty="0">
                <a:solidFill>
                  <a:srgbClr val="666666"/>
                </a:solidFill>
                <a:latin typeface="Lucida Sans Unicode"/>
                <a:cs typeface="Lucida Sans Unicode"/>
              </a:rPr>
              <a:t>strength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training</a:t>
            </a:r>
            <a:r>
              <a:rPr sz="2000" spc="-6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are</a:t>
            </a:r>
            <a:r>
              <a:rPr sz="2000" spc="-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70" dirty="0">
                <a:solidFill>
                  <a:srgbClr val="666666"/>
                </a:solidFill>
                <a:latin typeface="Lucida Sans Unicode"/>
                <a:cs typeface="Lucida Sans Unicode"/>
              </a:rPr>
              <a:t>more</a:t>
            </a:r>
            <a:r>
              <a:rPr sz="2000" spc="-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likely</a:t>
            </a:r>
            <a:r>
              <a:rPr sz="2000" spc="-6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to</a:t>
            </a:r>
            <a:r>
              <a:rPr sz="2000" spc="-8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b="1" spc="245" dirty="0">
                <a:solidFill>
                  <a:srgbClr val="666666"/>
                </a:solidFill>
                <a:latin typeface="Calibri"/>
                <a:cs typeface="Calibri"/>
              </a:rPr>
              <a:t>council</a:t>
            </a:r>
            <a:r>
              <a:rPr sz="2000" b="1" spc="16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195" dirty="0">
                <a:solidFill>
                  <a:srgbClr val="666666"/>
                </a:solidFill>
                <a:latin typeface="Calibri"/>
                <a:cs typeface="Calibri"/>
              </a:rPr>
              <a:t>their</a:t>
            </a:r>
            <a:r>
              <a:rPr sz="2000" b="1" spc="16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666666"/>
                </a:solidFill>
                <a:latin typeface="Calibri"/>
                <a:cs typeface="Calibri"/>
              </a:rPr>
              <a:t>patients</a:t>
            </a:r>
            <a:r>
              <a:rPr sz="2000" b="1" spc="1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000" spc="50" dirty="0">
                <a:solidFill>
                  <a:srgbClr val="666666"/>
                </a:solidFill>
                <a:latin typeface="Lucida Sans Unicode"/>
                <a:cs typeface="Lucida Sans Unicode"/>
              </a:rPr>
              <a:t>regarding</a:t>
            </a:r>
            <a:r>
              <a:rPr sz="2000" spc="-6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55" dirty="0">
                <a:solidFill>
                  <a:srgbClr val="666666"/>
                </a:solidFill>
                <a:latin typeface="Lucida Sans Unicode"/>
                <a:cs typeface="Lucida Sans Unicode"/>
              </a:rPr>
              <a:t>the </a:t>
            </a:r>
            <a:r>
              <a:rPr sz="2000" spc="65" dirty="0">
                <a:solidFill>
                  <a:srgbClr val="666666"/>
                </a:solidFill>
                <a:latin typeface="Lucida Sans Unicode"/>
                <a:cs typeface="Lucida Sans Unicode"/>
              </a:rPr>
              <a:t>important</a:t>
            </a:r>
            <a:r>
              <a:rPr sz="2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beneﬁts</a:t>
            </a:r>
            <a:r>
              <a:rPr sz="2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dirty="0">
                <a:solidFill>
                  <a:srgbClr val="666666"/>
                </a:solidFill>
                <a:latin typeface="Lucida Sans Unicode"/>
                <a:cs typeface="Lucida Sans Unicode"/>
              </a:rPr>
              <a:t>of</a:t>
            </a:r>
            <a:r>
              <a:rPr sz="2000" spc="-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20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exercise</a:t>
            </a:r>
            <a:endParaRPr sz="2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666666"/>
                </a:solidFill>
                <a:latin typeface="Lucida Sans Unicode"/>
                <a:cs typeface="Lucida Sans Unicode"/>
              </a:rPr>
              <a:t>(Abramson,</a:t>
            </a:r>
            <a:r>
              <a:rPr sz="1400" spc="25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666666"/>
                </a:solidFill>
                <a:latin typeface="Lucida Sans Unicode"/>
                <a:cs typeface="Lucida Sans Unicode"/>
              </a:rPr>
              <a:t>Stein,</a:t>
            </a:r>
            <a:r>
              <a:rPr sz="14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666666"/>
                </a:solidFill>
                <a:latin typeface="Lucida Sans Unicode"/>
                <a:cs typeface="Lucida Sans Unicode"/>
              </a:rPr>
              <a:t>Schaufele,</a:t>
            </a:r>
            <a:r>
              <a:rPr sz="14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666666"/>
                </a:solidFill>
                <a:latin typeface="Lucida Sans Unicode"/>
                <a:cs typeface="Lucida Sans Unicode"/>
              </a:rPr>
              <a:t>Frates,</a:t>
            </a:r>
            <a:r>
              <a:rPr sz="14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400" spc="-55" dirty="0">
                <a:solidFill>
                  <a:srgbClr val="666666"/>
                </a:solidFill>
                <a:latin typeface="Lucida Sans Unicode"/>
                <a:cs typeface="Lucida Sans Unicode"/>
              </a:rPr>
              <a:t>&amp;</a:t>
            </a:r>
            <a:r>
              <a:rPr sz="14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666666"/>
                </a:solidFill>
                <a:latin typeface="Lucida Sans Unicode"/>
                <a:cs typeface="Lucida Sans Unicode"/>
              </a:rPr>
              <a:t>Rogan,</a:t>
            </a:r>
            <a:r>
              <a:rPr sz="1400" spc="30" dirty="0">
                <a:solidFill>
                  <a:srgbClr val="666666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666666"/>
                </a:solidFill>
                <a:latin typeface="Lucida Sans Unicode"/>
                <a:cs typeface="Lucida Sans Unicode"/>
              </a:rPr>
              <a:t>2000)</a:t>
            </a:r>
            <a:endParaRPr sz="1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174700"/>
              <a:ext cx="6953249" cy="25622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37547" y="4866445"/>
            <a:ext cx="282194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latin typeface="Tahoma"/>
                <a:cs typeface="Tahoma"/>
              </a:rPr>
              <a:t>Jordyn Feingold,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45" dirty="0">
                <a:latin typeface="Tahoma"/>
                <a:cs typeface="Tahoma"/>
              </a:rPr>
              <a:t>MD,</a:t>
            </a:r>
            <a:r>
              <a:rPr sz="1000" b="1" spc="-60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2023;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60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Reserved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5450" y="321864"/>
            <a:ext cx="453961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i="1" spc="-75" dirty="0">
                <a:solidFill>
                  <a:srgbClr val="000000"/>
                </a:solidFill>
                <a:latin typeface="Trebuchet MS"/>
                <a:cs typeface="Trebuchet MS"/>
              </a:rPr>
              <a:t>What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05" dirty="0">
                <a:solidFill>
                  <a:srgbClr val="000000"/>
                </a:solidFill>
                <a:latin typeface="Trebuchet MS"/>
                <a:cs typeface="Trebuchet MS"/>
              </a:rPr>
              <a:t>might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40" dirty="0">
                <a:solidFill>
                  <a:srgbClr val="000000"/>
                </a:solidFill>
                <a:latin typeface="Trebuchet MS"/>
                <a:cs typeface="Trebuchet MS"/>
              </a:rPr>
              <a:t>a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30" dirty="0">
                <a:solidFill>
                  <a:srgbClr val="37761C"/>
                </a:solidFill>
                <a:latin typeface="Trebuchet MS"/>
                <a:cs typeface="Trebuchet MS"/>
              </a:rPr>
              <a:t>R</a:t>
            </a:r>
            <a:r>
              <a:rPr sz="1700" i="1" spc="-130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1700" i="1" spc="-130" dirty="0">
                <a:solidFill>
                  <a:srgbClr val="37761C"/>
                </a:solidFill>
                <a:latin typeface="Trebuchet MS"/>
                <a:cs typeface="Trebuchet MS"/>
              </a:rPr>
              <a:t>v</a:t>
            </a:r>
            <a:r>
              <a:rPr sz="1700" i="1" spc="-130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1700" i="1" spc="-130" dirty="0">
                <a:solidFill>
                  <a:srgbClr val="37761C"/>
                </a:solidFill>
                <a:latin typeface="Trebuchet MS"/>
                <a:cs typeface="Trebuchet MS"/>
              </a:rPr>
              <a:t>r</a:t>
            </a:r>
            <a:r>
              <a:rPr sz="1700" i="1" spc="-130" dirty="0">
                <a:solidFill>
                  <a:srgbClr val="FF0000"/>
                </a:solidFill>
                <a:latin typeface="Trebuchet MS"/>
                <a:cs typeface="Trebuchet MS"/>
              </a:rPr>
              <a:t>s</a:t>
            </a:r>
            <a:r>
              <a:rPr sz="1700" i="1" spc="-130" dirty="0">
                <a:solidFill>
                  <a:srgbClr val="37761C"/>
                </a:solidFill>
                <a:latin typeface="Trebuchet MS"/>
                <a:cs typeface="Trebuchet MS"/>
              </a:rPr>
              <a:t>i</a:t>
            </a:r>
            <a:r>
              <a:rPr sz="1700" i="1" spc="-130" dirty="0">
                <a:solidFill>
                  <a:srgbClr val="FF0000"/>
                </a:solidFill>
                <a:latin typeface="Trebuchet MS"/>
                <a:cs typeface="Trebuchet MS"/>
              </a:rPr>
              <a:t>b</a:t>
            </a:r>
            <a:r>
              <a:rPr sz="1700" i="1" spc="-130" dirty="0">
                <a:solidFill>
                  <a:srgbClr val="37761C"/>
                </a:solidFill>
                <a:latin typeface="Trebuchet MS"/>
                <a:cs typeface="Trebuchet MS"/>
              </a:rPr>
              <a:t>l</a:t>
            </a:r>
            <a:r>
              <a:rPr sz="1700" i="1" spc="-130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1700" i="1" spc="-14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700" i="1" spc="-114" dirty="0">
                <a:solidFill>
                  <a:srgbClr val="37761C"/>
                </a:solidFill>
                <a:latin typeface="Trebuchet MS"/>
                <a:cs typeface="Trebuchet MS"/>
              </a:rPr>
              <a:t>C</a:t>
            </a:r>
            <a:r>
              <a:rPr sz="1700" i="1" spc="-114" dirty="0">
                <a:solidFill>
                  <a:srgbClr val="FF0000"/>
                </a:solidFill>
                <a:latin typeface="Trebuchet MS"/>
                <a:cs typeface="Trebuchet MS"/>
              </a:rPr>
              <a:t>a</a:t>
            </a:r>
            <a:r>
              <a:rPr sz="1700" i="1" spc="-114" dirty="0">
                <a:solidFill>
                  <a:srgbClr val="37761C"/>
                </a:solidFill>
                <a:latin typeface="Trebuchet MS"/>
                <a:cs typeface="Trebuchet MS"/>
              </a:rPr>
              <a:t>p</a:t>
            </a:r>
            <a:r>
              <a:rPr sz="1700" i="1" spc="-114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1700" i="1" spc="-14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1700" i="1" spc="-120" dirty="0">
                <a:solidFill>
                  <a:srgbClr val="000000"/>
                </a:solidFill>
                <a:latin typeface="Trebuchet MS"/>
                <a:cs typeface="Trebuchet MS"/>
              </a:rPr>
              <a:t>superhero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114" dirty="0">
                <a:solidFill>
                  <a:srgbClr val="000000"/>
                </a:solidFill>
                <a:latin typeface="Trebuchet MS"/>
                <a:cs typeface="Trebuchet MS"/>
              </a:rPr>
              <a:t>look</a:t>
            </a:r>
            <a:r>
              <a:rPr sz="1700" i="1" spc="-145" dirty="0">
                <a:solidFill>
                  <a:srgbClr val="000000"/>
                </a:solidFill>
                <a:latin typeface="Trebuchet MS"/>
                <a:cs typeface="Trebuchet MS"/>
              </a:rPr>
              <a:t> </a:t>
            </a:r>
            <a:r>
              <a:rPr sz="1700" i="1" spc="-35" dirty="0">
                <a:solidFill>
                  <a:srgbClr val="000000"/>
                </a:solidFill>
                <a:latin typeface="Trebuchet MS"/>
                <a:cs typeface="Trebuchet MS"/>
              </a:rPr>
              <a:t>like?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7052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100"/>
              </a:spcBef>
            </a:pPr>
            <a:r>
              <a:rPr sz="4200" spc="455" dirty="0"/>
              <a:t>Mind</a:t>
            </a:r>
            <a:r>
              <a:rPr sz="4200" spc="235" dirty="0"/>
              <a:t> </a:t>
            </a:r>
            <a:r>
              <a:rPr sz="4200" spc="425" dirty="0"/>
              <a:t>over</a:t>
            </a:r>
            <a:r>
              <a:rPr sz="4200" spc="235" dirty="0"/>
              <a:t> </a:t>
            </a:r>
            <a:r>
              <a:rPr sz="4200" spc="400" dirty="0"/>
              <a:t>matter.</a:t>
            </a:r>
            <a:endParaRPr sz="4200"/>
          </a:p>
        </p:txBody>
      </p:sp>
      <p:grpSp>
        <p:nvGrpSpPr>
          <p:cNvPr id="4" name="object 4"/>
          <p:cNvGrpSpPr/>
          <p:nvPr/>
        </p:nvGrpSpPr>
        <p:grpSpPr>
          <a:xfrm>
            <a:off x="234450" y="920925"/>
            <a:ext cx="8761095" cy="4222750"/>
            <a:chOff x="234450" y="920925"/>
            <a:chExt cx="8761095" cy="42227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450" y="1353175"/>
              <a:ext cx="2851649" cy="2704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4875" y="2819275"/>
              <a:ext cx="3710224" cy="2324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70218" y="1378024"/>
              <a:ext cx="2186381" cy="34164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5349" y="920925"/>
              <a:ext cx="3139749" cy="14773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0543" rIns="0" bIns="0" rtlCol="0">
            <a:spAutoFit/>
          </a:bodyPr>
          <a:lstStyle/>
          <a:p>
            <a:pPr marL="140335">
              <a:lnSpc>
                <a:spcPct val="100000"/>
              </a:lnSpc>
              <a:spcBef>
                <a:spcPts val="490"/>
              </a:spcBef>
            </a:pPr>
            <a:r>
              <a:rPr sz="3500" spc="505" dirty="0"/>
              <a:t>ACCOMPLISHMENT</a:t>
            </a:r>
            <a:endParaRPr sz="3500"/>
          </a:p>
          <a:p>
            <a:pPr marL="216535">
              <a:lnSpc>
                <a:spcPct val="100000"/>
              </a:lnSpc>
              <a:spcBef>
                <a:spcPts val="180"/>
              </a:spcBef>
            </a:pPr>
            <a:r>
              <a:rPr sz="1600" i="1" spc="-495" dirty="0">
                <a:latin typeface="Calibri"/>
                <a:cs typeface="Calibri"/>
              </a:rPr>
              <a:t>→</a:t>
            </a:r>
            <a:r>
              <a:rPr sz="1600" i="1" spc="95" dirty="0">
                <a:latin typeface="Calibri"/>
                <a:cs typeface="Calibri"/>
              </a:rPr>
              <a:t> </a:t>
            </a:r>
            <a:r>
              <a:rPr sz="1600" i="1" spc="245" dirty="0">
                <a:latin typeface="Calibri"/>
                <a:cs typeface="Calibri"/>
              </a:rPr>
              <a:t>Success</a:t>
            </a:r>
            <a:r>
              <a:rPr sz="1600" i="1" spc="95" dirty="0">
                <a:latin typeface="Calibri"/>
                <a:cs typeface="Calibri"/>
              </a:rPr>
              <a:t> </a:t>
            </a:r>
            <a:r>
              <a:rPr sz="1600" i="1" spc="155" dirty="0">
                <a:latin typeface="Calibri"/>
                <a:cs typeface="Calibri"/>
              </a:rPr>
              <a:t>≠</a:t>
            </a:r>
            <a:r>
              <a:rPr sz="1600" i="1" spc="95" dirty="0">
                <a:latin typeface="Calibri"/>
                <a:cs typeface="Calibri"/>
              </a:rPr>
              <a:t> </a:t>
            </a:r>
            <a:r>
              <a:rPr sz="1600" i="1" spc="250" dirty="0">
                <a:latin typeface="Calibri"/>
                <a:cs typeface="Calibri"/>
              </a:rPr>
              <a:t>a</a:t>
            </a:r>
            <a:r>
              <a:rPr sz="1600" i="1" spc="95" dirty="0">
                <a:latin typeface="Calibri"/>
                <a:cs typeface="Calibri"/>
              </a:rPr>
              <a:t> </a:t>
            </a:r>
            <a:r>
              <a:rPr sz="1600" i="1" spc="180" dirty="0">
                <a:latin typeface="Calibri"/>
                <a:cs typeface="Calibri"/>
              </a:rPr>
              <a:t>zero</a:t>
            </a:r>
            <a:r>
              <a:rPr sz="1600" i="1" spc="95" dirty="0">
                <a:latin typeface="Calibri"/>
                <a:cs typeface="Calibri"/>
              </a:rPr>
              <a:t> </a:t>
            </a:r>
            <a:r>
              <a:rPr sz="1600" i="1" spc="285" dirty="0">
                <a:latin typeface="Calibri"/>
                <a:cs typeface="Calibri"/>
              </a:rPr>
              <a:t>sum</a:t>
            </a:r>
            <a:r>
              <a:rPr sz="1600" i="1" spc="95" dirty="0">
                <a:latin typeface="Calibri"/>
                <a:cs typeface="Calibri"/>
              </a:rPr>
              <a:t> </a:t>
            </a:r>
            <a:r>
              <a:rPr sz="1600" i="1" spc="260" dirty="0">
                <a:latin typeface="Calibri"/>
                <a:cs typeface="Calibri"/>
              </a:rPr>
              <a:t>game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66249" y="4753411"/>
            <a:ext cx="15608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Photo</a:t>
            </a:r>
            <a:r>
              <a:rPr sz="800" spc="13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by</a:t>
            </a:r>
            <a:r>
              <a:rPr sz="800" spc="13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jose</a:t>
            </a:r>
            <a:r>
              <a:rPr sz="800" u="sng" spc="135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aljovin</a:t>
            </a:r>
            <a:r>
              <a:rPr sz="800" spc="12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on</a:t>
            </a:r>
            <a:r>
              <a:rPr sz="800" spc="13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5906" y="1673640"/>
            <a:ext cx="20396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150" dirty="0">
                <a:solidFill>
                  <a:srgbClr val="FFFFFF"/>
                </a:solidFill>
                <a:latin typeface="Calibri"/>
                <a:cs typeface="Calibri"/>
              </a:rPr>
              <a:t>Grit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250000"/>
              </a:lnSpc>
            </a:pPr>
            <a:r>
              <a:rPr sz="2000" b="1" i="1" spc="225" dirty="0">
                <a:solidFill>
                  <a:srgbClr val="FFFFFF"/>
                </a:solidFill>
                <a:latin typeface="Calibri"/>
                <a:cs typeface="Calibri"/>
              </a:rPr>
              <a:t>“Otherishness” </a:t>
            </a:r>
            <a:r>
              <a:rPr sz="2000" b="1" i="1" spc="229" dirty="0">
                <a:solidFill>
                  <a:srgbClr val="FFFFFF"/>
                </a:solidFill>
                <a:latin typeface="Calibri"/>
                <a:cs typeface="Calibri"/>
              </a:rPr>
              <a:t>Goal-</a:t>
            </a:r>
            <a:r>
              <a:rPr sz="2000" b="1" i="1" spc="210" dirty="0">
                <a:solidFill>
                  <a:srgbClr val="FFFFFF"/>
                </a:solidFill>
                <a:latin typeface="Calibri"/>
                <a:cs typeface="Calibri"/>
              </a:rPr>
              <a:t>setting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3039" y="4561645"/>
            <a:ext cx="2975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latin typeface="Tahoma"/>
                <a:cs typeface="Tahoma"/>
              </a:rPr>
              <a:t>Jordyn</a:t>
            </a:r>
            <a:r>
              <a:rPr sz="1000" b="1" spc="-7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Feingold, </a:t>
            </a:r>
            <a:r>
              <a:rPr sz="1000" b="1" spc="-10" dirty="0">
                <a:latin typeface="Tahoma"/>
                <a:cs typeface="Tahoma"/>
              </a:rPr>
              <a:t>MAPP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65" dirty="0">
                <a:latin typeface="Tahoma"/>
                <a:cs typeface="Tahoma"/>
              </a:rPr>
              <a:t>2020 </a:t>
            </a:r>
            <a:r>
              <a:rPr sz="1000" b="1" spc="-110" dirty="0">
                <a:latin typeface="Tahoma"/>
                <a:cs typeface="Tahoma"/>
              </a:rPr>
              <a:t>;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70" dirty="0">
                <a:latin typeface="Tahoma"/>
                <a:cs typeface="Tahoma"/>
              </a:rPr>
              <a:t> Reserved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2725" y="210334"/>
            <a:ext cx="39033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265" dirty="0">
                <a:solidFill>
                  <a:srgbClr val="666666"/>
                </a:solidFill>
                <a:latin typeface="Calibri"/>
                <a:cs typeface="Calibri"/>
              </a:rPr>
              <a:t>Gritty</a:t>
            </a:r>
            <a:r>
              <a:rPr sz="3000" b="1" spc="18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3000" b="1" spc="355" dirty="0">
                <a:solidFill>
                  <a:srgbClr val="666666"/>
                </a:solidFill>
                <a:latin typeface="Calibri"/>
                <a:cs typeface="Calibri"/>
              </a:rPr>
              <a:t>Otherishness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9925" y="782805"/>
            <a:ext cx="6981190" cy="4225925"/>
            <a:chOff x="279925" y="782805"/>
            <a:chExt cx="6981190" cy="4225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925" y="1131950"/>
              <a:ext cx="2524124" cy="3724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1899" y="782805"/>
              <a:ext cx="2799199" cy="422581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704249" y="2532650"/>
            <a:ext cx="4057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spc="500" dirty="0">
                <a:solidFill>
                  <a:srgbClr val="666666"/>
                </a:solidFill>
                <a:latin typeface="Calibri"/>
                <a:cs typeface="Calibri"/>
              </a:rPr>
              <a:t>+</a:t>
            </a:r>
            <a:endParaRPr sz="5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700" y="985075"/>
            <a:ext cx="7890817" cy="401802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625" y="845286"/>
            <a:ext cx="6812915" cy="1033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440" dirty="0"/>
              <a:t>POSITIVE</a:t>
            </a:r>
            <a:r>
              <a:rPr sz="3300" spc="210" dirty="0"/>
              <a:t> </a:t>
            </a:r>
            <a:r>
              <a:rPr sz="3300" spc="484" dirty="0"/>
              <a:t>ACCOMPLISHMENT</a:t>
            </a:r>
            <a:r>
              <a:rPr sz="3300" spc="210" dirty="0"/>
              <a:t> </a:t>
            </a:r>
            <a:r>
              <a:rPr sz="3300" spc="275" dirty="0"/>
              <a:t>=</a:t>
            </a:r>
            <a:endParaRPr sz="3300"/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3300" spc="285" dirty="0"/>
              <a:t>Grit</a:t>
            </a:r>
            <a:r>
              <a:rPr sz="3300" spc="190" dirty="0"/>
              <a:t> </a:t>
            </a:r>
            <a:r>
              <a:rPr sz="3300" spc="325" dirty="0"/>
              <a:t>+</a:t>
            </a:r>
            <a:r>
              <a:rPr sz="3300" spc="190" dirty="0"/>
              <a:t> </a:t>
            </a:r>
            <a:r>
              <a:rPr sz="3300" spc="395" dirty="0"/>
              <a:t>Otherishness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287625" y="2214675"/>
            <a:ext cx="8519795" cy="2762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10" dirty="0">
                <a:solidFill>
                  <a:srgbClr val="141440"/>
                </a:solidFill>
                <a:latin typeface="Calibri"/>
                <a:cs typeface="Calibri"/>
              </a:rPr>
              <a:t>GRIT</a:t>
            </a:r>
            <a:r>
              <a:rPr sz="1800" b="1" spc="23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spc="-405" dirty="0">
                <a:solidFill>
                  <a:srgbClr val="141440"/>
                </a:solidFill>
                <a:latin typeface="Lucida Sans Unicode"/>
                <a:cs typeface="Lucida Sans Unicode"/>
              </a:rPr>
              <a:t>=</a:t>
            </a:r>
            <a:r>
              <a:rPr sz="18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passion</a:t>
            </a:r>
            <a:r>
              <a:rPr sz="16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65" dirty="0">
                <a:solidFill>
                  <a:srgbClr val="141440"/>
                </a:solidFill>
                <a:latin typeface="Lucida Sans Unicode"/>
                <a:cs typeface="Lucida Sans Unicode"/>
              </a:rPr>
              <a:t>and</a:t>
            </a:r>
            <a:r>
              <a:rPr sz="16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perseverance</a:t>
            </a:r>
            <a:r>
              <a:rPr sz="16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for</a:t>
            </a:r>
            <a:r>
              <a:rPr sz="16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-40" dirty="0">
                <a:solidFill>
                  <a:srgbClr val="141440"/>
                </a:solidFill>
                <a:latin typeface="Lucida Sans Unicode"/>
                <a:cs typeface="Lucida Sans Unicode"/>
              </a:rPr>
              <a:t>long-</a:t>
            </a:r>
            <a:r>
              <a:rPr sz="1600" spc="60" dirty="0">
                <a:solidFill>
                  <a:srgbClr val="141440"/>
                </a:solidFill>
                <a:latin typeface="Lucida Sans Unicode"/>
                <a:cs typeface="Lucida Sans Unicode"/>
              </a:rPr>
              <a:t>term</a:t>
            </a:r>
            <a:r>
              <a:rPr sz="16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goals,</a:t>
            </a:r>
            <a:r>
              <a:rPr sz="16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deﬁned</a:t>
            </a:r>
            <a:r>
              <a:rPr sz="16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by</a:t>
            </a:r>
            <a:r>
              <a:rPr sz="16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sustained</a:t>
            </a:r>
            <a:r>
              <a:rPr sz="16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interest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7625" y="2490900"/>
            <a:ext cx="2032000" cy="2438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spc="65" dirty="0">
                <a:solidFill>
                  <a:srgbClr val="141440"/>
                </a:solidFill>
                <a:latin typeface="Lucida Sans Unicode"/>
                <a:cs typeface="Lucida Sans Unicode"/>
              </a:rPr>
              <a:t>and</a:t>
            </a:r>
            <a:r>
              <a:rPr sz="1600" spc="-6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effort</a:t>
            </a:r>
            <a:r>
              <a:rPr sz="1600" spc="-6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over</a:t>
            </a:r>
            <a:r>
              <a:rPr sz="1600" spc="-6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45" dirty="0">
                <a:solidFill>
                  <a:srgbClr val="141440"/>
                </a:solidFill>
                <a:latin typeface="Lucida Sans Unicode"/>
                <a:cs typeface="Lucida Sans Unicode"/>
              </a:rPr>
              <a:t>time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16825" y="2938575"/>
            <a:ext cx="3342004" cy="1676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6195">
              <a:lnSpc>
                <a:spcPts val="1275"/>
              </a:lnSpc>
            </a:pPr>
            <a:r>
              <a:rPr sz="1100" dirty="0">
                <a:solidFill>
                  <a:srgbClr val="141440"/>
                </a:solidFill>
                <a:latin typeface="Lucida Sans Unicode"/>
                <a:cs typeface="Lucida Sans Unicode"/>
              </a:rPr>
              <a:t>(Duckworth,</a:t>
            </a:r>
            <a:r>
              <a:rPr sz="1100" spc="7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141440"/>
                </a:solidFill>
                <a:latin typeface="Lucida Sans Unicode"/>
                <a:cs typeface="Lucida Sans Unicode"/>
              </a:rPr>
              <a:t>Peterson,</a:t>
            </a:r>
            <a:r>
              <a:rPr sz="1100" spc="8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141440"/>
                </a:solidFill>
                <a:latin typeface="Lucida Sans Unicode"/>
                <a:cs typeface="Lucida Sans Unicode"/>
              </a:rPr>
              <a:t>Matthews,</a:t>
            </a:r>
            <a:r>
              <a:rPr sz="1100" spc="8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spc="-40" dirty="0">
                <a:solidFill>
                  <a:srgbClr val="141440"/>
                </a:solidFill>
                <a:latin typeface="Lucida Sans Unicode"/>
                <a:cs typeface="Lucida Sans Unicode"/>
              </a:rPr>
              <a:t>&amp;</a:t>
            </a:r>
            <a:r>
              <a:rPr sz="1100" spc="8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Kelly,</a:t>
            </a:r>
            <a:r>
              <a:rPr sz="1100" spc="7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2007).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7625" y="3310049"/>
            <a:ext cx="8205470" cy="2762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75" dirty="0">
                <a:solidFill>
                  <a:srgbClr val="141440"/>
                </a:solidFill>
                <a:latin typeface="Calibri"/>
                <a:cs typeface="Calibri"/>
              </a:rPr>
              <a:t>OTHERISHNESS</a:t>
            </a:r>
            <a:r>
              <a:rPr sz="1800" b="1" spc="22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spc="-405" dirty="0">
                <a:solidFill>
                  <a:srgbClr val="141440"/>
                </a:solidFill>
                <a:latin typeface="Lucida Sans Unicode"/>
                <a:cs typeface="Lucida Sans Unicode"/>
              </a:rPr>
              <a:t>=</a:t>
            </a:r>
            <a:r>
              <a:rPr sz="18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successfully</a:t>
            </a:r>
            <a:r>
              <a:rPr sz="16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working</a:t>
            </a:r>
            <a:r>
              <a:rPr sz="1600" spc="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toward</a:t>
            </a:r>
            <a:r>
              <a:rPr sz="1600" spc="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one’s</a:t>
            </a:r>
            <a:r>
              <a:rPr sz="16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75" dirty="0">
                <a:solidFill>
                  <a:srgbClr val="141440"/>
                </a:solidFill>
                <a:latin typeface="Lucida Sans Unicode"/>
                <a:cs typeface="Lucida Sans Unicode"/>
              </a:rPr>
              <a:t>own</a:t>
            </a:r>
            <a:r>
              <a:rPr sz="1600" spc="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personal</a:t>
            </a:r>
            <a:r>
              <a:rPr sz="1600" spc="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goals</a:t>
            </a:r>
            <a:r>
              <a:rPr sz="1600" spc="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while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7625" y="3586274"/>
            <a:ext cx="2789555" cy="2438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55"/>
              </a:lnSpc>
            </a:pP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focusing</a:t>
            </a:r>
            <a:r>
              <a:rPr sz="1600" spc="13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on</a:t>
            </a:r>
            <a:r>
              <a:rPr sz="1600" spc="14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dirty="0">
                <a:solidFill>
                  <a:srgbClr val="141440"/>
                </a:solidFill>
                <a:latin typeface="Lucida Sans Unicode"/>
                <a:cs typeface="Lucida Sans Unicode"/>
              </a:rPr>
              <a:t>helping</a:t>
            </a:r>
            <a:r>
              <a:rPr sz="1600" spc="14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others.</a:t>
            </a:r>
            <a:endParaRPr sz="16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31225" y="4062524"/>
            <a:ext cx="2402205" cy="1676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46050">
              <a:lnSpc>
                <a:spcPts val="1275"/>
              </a:lnSpc>
            </a:pPr>
            <a:r>
              <a:rPr sz="1100" dirty="0">
                <a:solidFill>
                  <a:srgbClr val="141440"/>
                </a:solidFill>
                <a:latin typeface="Lucida Sans Unicode"/>
                <a:cs typeface="Lucida Sans Unicode"/>
              </a:rPr>
              <a:t>(Grant,</a:t>
            </a:r>
            <a:r>
              <a:rPr sz="11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spc="-110" dirty="0">
                <a:solidFill>
                  <a:srgbClr val="141440"/>
                </a:solidFill>
                <a:latin typeface="Lucida Sans Unicode"/>
                <a:cs typeface="Lucida Sans Unicode"/>
              </a:rPr>
              <a:t>2013,</a:t>
            </a:r>
            <a:r>
              <a:rPr sz="1100" spc="-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spc="-50" dirty="0">
                <a:solidFill>
                  <a:srgbClr val="141440"/>
                </a:solidFill>
                <a:latin typeface="Lucida Sans Unicode"/>
                <a:cs typeface="Lucida Sans Unicode"/>
              </a:rPr>
              <a:t>p.</a:t>
            </a:r>
            <a:r>
              <a:rPr sz="11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spc="-125" dirty="0">
                <a:solidFill>
                  <a:srgbClr val="141440"/>
                </a:solidFill>
                <a:latin typeface="Lucida Sans Unicode"/>
                <a:cs typeface="Lucida Sans Unicode"/>
              </a:rPr>
              <a:t>158;</a:t>
            </a:r>
            <a:r>
              <a:rPr sz="1100" spc="-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dirty="0">
                <a:solidFill>
                  <a:srgbClr val="141440"/>
                </a:solidFill>
                <a:latin typeface="Lucida Sans Unicode"/>
                <a:cs typeface="Lucida Sans Unicode"/>
              </a:rPr>
              <a:t>Rebele,</a:t>
            </a:r>
            <a:r>
              <a:rPr sz="11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100" spc="-85" dirty="0">
                <a:solidFill>
                  <a:srgbClr val="141440"/>
                </a:solidFill>
                <a:latin typeface="Lucida Sans Unicode"/>
                <a:cs typeface="Lucida Sans Unicode"/>
              </a:rPr>
              <a:t>2015).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77225" y="4789613"/>
            <a:ext cx="33286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0" dirty="0">
                <a:latin typeface="Tahoma"/>
                <a:cs typeface="Tahoma"/>
              </a:rPr>
              <a:t> 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MAPP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2020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725" y="348110"/>
            <a:ext cx="564134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350" dirty="0"/>
              <a:t>Positive</a:t>
            </a:r>
            <a:r>
              <a:rPr sz="3300" spc="215" dirty="0"/>
              <a:t> </a:t>
            </a:r>
            <a:r>
              <a:rPr sz="3300" spc="450" dirty="0"/>
              <a:t>Accomplishment</a:t>
            </a:r>
            <a:endParaRPr sz="3300"/>
          </a:p>
        </p:txBody>
      </p:sp>
      <p:sp>
        <p:nvSpPr>
          <p:cNvPr id="4" name="object 4"/>
          <p:cNvSpPr txBox="1"/>
          <p:nvPr/>
        </p:nvSpPr>
        <p:spPr>
          <a:xfrm>
            <a:off x="454025" y="1139955"/>
            <a:ext cx="4400550" cy="3167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SzPct val="112500"/>
              <a:buFont typeface="MS PGothic"/>
              <a:buChar char="➔"/>
              <a:tabLst>
                <a:tab pos="469265" algn="l"/>
              </a:tabLst>
            </a:pPr>
            <a:r>
              <a:rPr sz="1600" b="1" i="1" spc="245" dirty="0">
                <a:solidFill>
                  <a:srgbClr val="FFFFFF"/>
                </a:solidFill>
                <a:latin typeface="Calibri"/>
                <a:cs typeface="Calibri"/>
              </a:rPr>
              <a:t>Success</a:t>
            </a:r>
            <a:r>
              <a:rPr sz="1600" b="1" i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i="1" spc="155" dirty="0">
                <a:solidFill>
                  <a:srgbClr val="FFFFFF"/>
                </a:solidFill>
                <a:latin typeface="Calibri"/>
                <a:cs typeface="Calibri"/>
              </a:rPr>
              <a:t>≠</a:t>
            </a:r>
            <a:r>
              <a:rPr sz="1600" b="1" i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i="1" spc="2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i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i="1" spc="180" dirty="0">
                <a:solidFill>
                  <a:srgbClr val="FFFFFF"/>
                </a:solidFill>
                <a:latin typeface="Calibri"/>
                <a:cs typeface="Calibri"/>
              </a:rPr>
              <a:t>zero</a:t>
            </a:r>
            <a:r>
              <a:rPr sz="1600" b="1" i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i="1" spc="285" dirty="0">
                <a:solidFill>
                  <a:srgbClr val="FFFFFF"/>
                </a:solidFill>
                <a:latin typeface="Calibri"/>
                <a:cs typeface="Calibri"/>
              </a:rPr>
              <a:t>sum</a:t>
            </a:r>
            <a:r>
              <a:rPr sz="1600" b="1" i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i="1" spc="260" dirty="0">
                <a:solidFill>
                  <a:srgbClr val="FFFFFF"/>
                </a:solidFill>
                <a:latin typeface="Calibri"/>
                <a:cs typeface="Calibri"/>
              </a:rPr>
              <a:t>game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Calibri"/>
              <a:cs typeface="Calibri"/>
            </a:endParaRPr>
          </a:p>
          <a:p>
            <a:pPr marL="60325">
              <a:lnSpc>
                <a:spcPct val="100000"/>
              </a:lnSpc>
              <a:tabLst>
                <a:tab pos="469265" algn="l"/>
              </a:tabLst>
            </a:pPr>
            <a:r>
              <a:rPr sz="1400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Prioritize</a:t>
            </a:r>
            <a:r>
              <a:rPr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own</a:t>
            </a:r>
            <a:r>
              <a:rPr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needs</a:t>
            </a:r>
            <a:r>
              <a:rPr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4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goals</a:t>
            </a:r>
            <a:endParaRPr sz="1400">
              <a:latin typeface="Lucida Sans Unicode"/>
              <a:cs typeface="Lucida Sans Unicode"/>
            </a:endParaRPr>
          </a:p>
          <a:p>
            <a:pPr marL="60325">
              <a:lnSpc>
                <a:spcPct val="100000"/>
              </a:lnSpc>
              <a:spcBef>
                <a:spcPts val="869"/>
              </a:spcBef>
              <a:tabLst>
                <a:tab pos="469265" algn="l"/>
              </a:tabLst>
            </a:pPr>
            <a:r>
              <a:rPr sz="1400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1400" spc="150" dirty="0">
                <a:solidFill>
                  <a:srgbClr val="FFFFFF"/>
                </a:solidFill>
                <a:latin typeface="Lucida Sans Unicode"/>
                <a:cs typeface="Lucida Sans Unicode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‘chunker’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not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4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sprinkler</a:t>
            </a:r>
            <a:endParaRPr sz="1400">
              <a:latin typeface="Lucida Sans Unicode"/>
              <a:cs typeface="Lucida Sans Unicode"/>
            </a:endParaRPr>
          </a:p>
          <a:p>
            <a:pPr marL="60325">
              <a:lnSpc>
                <a:spcPct val="100000"/>
              </a:lnSpc>
              <a:spcBef>
                <a:spcPts val="869"/>
              </a:spcBef>
              <a:tabLst>
                <a:tab pos="469265" algn="l"/>
              </a:tabLst>
            </a:pPr>
            <a:r>
              <a:rPr sz="1400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14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Know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when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say</a:t>
            </a:r>
            <a:r>
              <a:rPr sz="14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NO</a:t>
            </a:r>
            <a:endParaRPr sz="1400">
              <a:latin typeface="Lucida Sans Unicode"/>
              <a:cs typeface="Lucida Sans Unicode"/>
            </a:endParaRPr>
          </a:p>
          <a:p>
            <a:pPr marL="60325">
              <a:lnSpc>
                <a:spcPct val="100000"/>
              </a:lnSpc>
              <a:spcBef>
                <a:spcPts val="869"/>
              </a:spcBef>
              <a:tabLst>
                <a:tab pos="469265" algn="l"/>
              </a:tabLst>
            </a:pPr>
            <a:r>
              <a:rPr sz="1400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Ask</a:t>
            </a:r>
            <a:r>
              <a:rPr sz="14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help</a:t>
            </a:r>
            <a:r>
              <a:rPr sz="14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more</a:t>
            </a:r>
            <a:r>
              <a:rPr sz="14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often</a:t>
            </a:r>
            <a:r>
              <a:rPr sz="14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4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more</a:t>
            </a:r>
            <a:r>
              <a:rPr sz="14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efﬁciently</a:t>
            </a:r>
            <a:endParaRPr sz="1400">
              <a:latin typeface="Lucida Sans Unicode"/>
              <a:cs typeface="Lucida Sans Unicode"/>
            </a:endParaRPr>
          </a:p>
          <a:p>
            <a:pPr marL="60325">
              <a:lnSpc>
                <a:spcPct val="100000"/>
              </a:lnSpc>
              <a:spcBef>
                <a:spcPts val="869"/>
              </a:spcBef>
              <a:tabLst>
                <a:tab pos="469265" algn="l"/>
              </a:tabLst>
            </a:pPr>
            <a:r>
              <a:rPr sz="1400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Seize</a:t>
            </a:r>
            <a:r>
              <a:rPr sz="14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energizing</a:t>
            </a:r>
            <a:r>
              <a:rPr sz="14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opportunities</a:t>
            </a:r>
            <a:r>
              <a:rPr sz="14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to</a:t>
            </a:r>
            <a:r>
              <a:rPr sz="14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help</a:t>
            </a:r>
            <a:endParaRPr sz="1400">
              <a:latin typeface="Lucida Sans Unicode"/>
              <a:cs typeface="Lucida Sans Unicode"/>
            </a:endParaRPr>
          </a:p>
          <a:p>
            <a:pPr marL="60325">
              <a:lnSpc>
                <a:spcPct val="100000"/>
              </a:lnSpc>
              <a:spcBef>
                <a:spcPts val="869"/>
              </a:spcBef>
              <a:tabLst>
                <a:tab pos="469265" algn="l"/>
              </a:tabLst>
            </a:pPr>
            <a:r>
              <a:rPr sz="1400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Reﬂect</a:t>
            </a:r>
            <a:r>
              <a:rPr sz="14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on</a:t>
            </a:r>
            <a:r>
              <a:rPr sz="14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your</a:t>
            </a:r>
            <a:r>
              <a:rPr sz="14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impact</a:t>
            </a:r>
            <a:endParaRPr sz="1400">
              <a:latin typeface="Lucida Sans Unicode"/>
              <a:cs typeface="Lucida Sans Unicode"/>
            </a:endParaRPr>
          </a:p>
          <a:p>
            <a:pPr marL="60325">
              <a:lnSpc>
                <a:spcPct val="100000"/>
              </a:lnSpc>
              <a:spcBef>
                <a:spcPts val="869"/>
              </a:spcBef>
              <a:tabLst>
                <a:tab pos="469265" algn="l"/>
              </a:tabLst>
            </a:pPr>
            <a:r>
              <a:rPr sz="1400" spc="-50" dirty="0">
                <a:solidFill>
                  <a:srgbClr val="FFFFFF"/>
                </a:solidFill>
                <a:latin typeface="MS PGothic"/>
                <a:cs typeface="MS PGothic"/>
              </a:rPr>
              <a:t>❏</a:t>
            </a: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	</a:t>
            </a:r>
            <a:r>
              <a:rPr sz="14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Build</a:t>
            </a:r>
            <a:r>
              <a:rPr sz="14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4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team</a:t>
            </a:r>
            <a:endParaRPr sz="1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1200" dirty="0">
                <a:solidFill>
                  <a:srgbClr val="FFFFFF"/>
                </a:solidFill>
                <a:latin typeface="Lucida Sans Unicode"/>
                <a:cs typeface="Lucida Sans Unicode"/>
              </a:rPr>
              <a:t>(Grant,</a:t>
            </a:r>
            <a:r>
              <a:rPr sz="12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Lucida Sans Unicode"/>
                <a:cs typeface="Lucida Sans Unicode"/>
              </a:rPr>
              <a:t>2013,</a:t>
            </a:r>
            <a:r>
              <a:rPr sz="12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Rebele</a:t>
            </a:r>
            <a:r>
              <a:rPr sz="12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2015)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66249" y="4753411"/>
            <a:ext cx="15608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Photo</a:t>
            </a:r>
            <a:r>
              <a:rPr sz="800" spc="13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by</a:t>
            </a:r>
            <a:r>
              <a:rPr sz="800" spc="13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jose</a:t>
            </a:r>
            <a:r>
              <a:rPr sz="800" u="sng" spc="135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aljovin</a:t>
            </a:r>
            <a:r>
              <a:rPr sz="800" spc="125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on</a:t>
            </a:r>
            <a:r>
              <a:rPr sz="800" spc="13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77225" y="4789613"/>
            <a:ext cx="33286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0" dirty="0">
                <a:latin typeface="Tahoma"/>
                <a:cs typeface="Tahoma"/>
              </a:rPr>
              <a:t> 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MAPP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2020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7268" y="1628101"/>
            <a:ext cx="8159750" cy="285432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4"/>
              </a:spcBef>
              <a:tabLst>
                <a:tab pos="377825" algn="l"/>
              </a:tabLst>
            </a:pP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×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290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25" dirty="0">
                <a:solidFill>
                  <a:srgbClr val="FFFFFF"/>
                </a:solidFill>
                <a:latin typeface="Calibri"/>
                <a:cs typeface="Calibri"/>
              </a:rPr>
              <a:t>adapt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25" dirty="0">
                <a:solidFill>
                  <a:srgbClr val="FFFFFF"/>
                </a:solidFill>
                <a:latin typeface="Calibri"/>
                <a:cs typeface="Calibri"/>
              </a:rPr>
              <a:t>both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8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20" dirty="0">
                <a:solidFill>
                  <a:srgbClr val="FFFFFF"/>
                </a:solidFill>
                <a:latin typeface="Calibri"/>
                <a:cs typeface="Calibri"/>
              </a:rPr>
              <a:t>negative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95" dirty="0">
                <a:solidFill>
                  <a:srgbClr val="FFFFFF"/>
                </a:solidFill>
                <a:latin typeface="Calibri"/>
                <a:cs typeface="Calibri"/>
              </a:rPr>
              <a:t>stimuli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8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10" dirty="0">
                <a:solidFill>
                  <a:srgbClr val="FFFFFF"/>
                </a:solidFill>
                <a:latin typeface="Calibri"/>
                <a:cs typeface="Calibri"/>
              </a:rPr>
              <a:t>constant</a:t>
            </a:r>
            <a:endParaRPr sz="180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  <a:spcBef>
                <a:spcPts val="315"/>
              </a:spcBef>
            </a:pPr>
            <a:r>
              <a:rPr sz="1800" spc="50" dirty="0">
                <a:solidFill>
                  <a:srgbClr val="FFFFFF"/>
                </a:solidFill>
                <a:latin typeface="Lucida Sans Unicode"/>
                <a:cs typeface="Lucida Sans Unicode"/>
              </a:rPr>
              <a:t>(Brickman,</a:t>
            </a:r>
            <a:r>
              <a:rPr sz="1800" spc="-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1978)</a:t>
            </a:r>
            <a:endParaRPr sz="1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  <a:tabLst>
                <a:tab pos="377825" algn="l"/>
              </a:tabLst>
            </a:pP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×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204" dirty="0">
                <a:solidFill>
                  <a:srgbClr val="FFFFFF"/>
                </a:solidFill>
                <a:latin typeface="Calibri"/>
                <a:cs typeface="Calibri"/>
              </a:rPr>
              <a:t>Nature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95" dirty="0">
                <a:solidFill>
                  <a:srgbClr val="FFFFFF"/>
                </a:solidFill>
                <a:latin typeface="Calibri"/>
                <a:cs typeface="Calibri"/>
              </a:rPr>
              <a:t>doesn’t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15" dirty="0">
                <a:solidFill>
                  <a:srgbClr val="FFFFFF"/>
                </a:solidFill>
                <a:latin typeface="Calibri"/>
                <a:cs typeface="Calibri"/>
              </a:rPr>
              <a:t>care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0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65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85" dirty="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FFFFFF"/>
                </a:solidFill>
                <a:latin typeface="Calibri"/>
                <a:cs typeface="Calibri"/>
              </a:rPr>
              <a:t>happy.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  <a:tabLst>
                <a:tab pos="377825" algn="l"/>
              </a:tabLst>
            </a:pP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×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290" dirty="0">
                <a:solidFill>
                  <a:srgbClr val="FFFFFF"/>
                </a:solidFill>
                <a:latin typeface="Calibri"/>
                <a:cs typeface="Calibri"/>
              </a:rPr>
              <a:t>We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25" dirty="0">
                <a:solidFill>
                  <a:srgbClr val="FFFFFF"/>
                </a:solidFill>
                <a:latin typeface="Calibri"/>
                <a:cs typeface="Calibri"/>
              </a:rPr>
              <a:t>adapt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70" dirty="0">
                <a:solidFill>
                  <a:srgbClr val="FFFFFF"/>
                </a:solidFill>
                <a:latin typeface="Calibri"/>
                <a:cs typeface="Calibri"/>
              </a:rPr>
              <a:t>to: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50">
              <a:latin typeface="Calibri"/>
              <a:cs typeface="Calibri"/>
            </a:endParaRPr>
          </a:p>
          <a:p>
            <a:pPr marL="927100">
              <a:lnSpc>
                <a:spcPct val="100000"/>
              </a:lnSpc>
              <a:tabLst>
                <a:tab pos="1292225" algn="l"/>
              </a:tabLst>
            </a:pP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×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195" dirty="0">
                <a:solidFill>
                  <a:srgbClr val="FFFFFF"/>
                </a:solidFill>
                <a:latin typeface="Calibri"/>
                <a:cs typeface="Calibri"/>
              </a:rPr>
              <a:t>Marriage</a:t>
            </a:r>
            <a:r>
              <a:rPr sz="1800" b="1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(Kahneman</a:t>
            </a:r>
            <a:r>
              <a:rPr sz="18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&amp;</a:t>
            </a:r>
            <a:r>
              <a:rPr sz="1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Kruger,</a:t>
            </a:r>
            <a:r>
              <a:rPr sz="18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2006)</a:t>
            </a:r>
            <a:endParaRPr sz="18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315"/>
              </a:spcBef>
              <a:tabLst>
                <a:tab pos="1292225" algn="l"/>
              </a:tabLst>
            </a:pP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×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204" dirty="0">
                <a:solidFill>
                  <a:srgbClr val="FFFFFF"/>
                </a:solidFill>
                <a:latin typeface="Calibri"/>
                <a:cs typeface="Calibri"/>
              </a:rPr>
              <a:t>Divorce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(Lucas,</a:t>
            </a:r>
            <a:r>
              <a:rPr sz="18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2005)</a:t>
            </a:r>
            <a:endParaRPr sz="18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315"/>
              </a:spcBef>
              <a:tabLst>
                <a:tab pos="1292225" algn="l"/>
              </a:tabLst>
            </a:pP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×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235" dirty="0">
                <a:solidFill>
                  <a:srgbClr val="FFFFFF"/>
                </a:solidFill>
                <a:latin typeface="Calibri"/>
                <a:cs typeface="Calibri"/>
              </a:rPr>
              <a:t>Death</a:t>
            </a: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35" dirty="0">
                <a:solidFill>
                  <a:srgbClr val="FFFFFF"/>
                </a:solidFill>
                <a:latin typeface="Calibri"/>
                <a:cs typeface="Calibri"/>
              </a:rPr>
              <a:t>spouse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(Clark,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Deiner,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et</a:t>
            </a:r>
            <a:r>
              <a:rPr sz="1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al.,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2008)</a:t>
            </a:r>
            <a:endParaRPr sz="1800">
              <a:latin typeface="Lucida Sans Unicode"/>
              <a:cs typeface="Lucida Sans Unicode"/>
            </a:endParaRPr>
          </a:p>
          <a:p>
            <a:pPr marL="927100">
              <a:lnSpc>
                <a:spcPct val="100000"/>
              </a:lnSpc>
              <a:spcBef>
                <a:spcPts val="315"/>
              </a:spcBef>
              <a:tabLst>
                <a:tab pos="1292225" algn="l"/>
              </a:tabLst>
            </a:pP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×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b="1" spc="215" dirty="0">
                <a:solidFill>
                  <a:srgbClr val="FFFFFF"/>
                </a:solidFill>
                <a:latin typeface="Calibri"/>
                <a:cs typeface="Calibri"/>
              </a:rPr>
              <a:t>Getting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15" dirty="0">
                <a:solidFill>
                  <a:srgbClr val="FFFFFF"/>
                </a:solidFill>
                <a:latin typeface="Calibri"/>
                <a:cs typeface="Calibri"/>
              </a:rPr>
              <a:t>ﬁred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(Di</a:t>
            </a:r>
            <a:r>
              <a:rPr sz="1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Tella</a:t>
            </a:r>
            <a:r>
              <a:rPr sz="1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Lucida Sans Unicode"/>
                <a:cs typeface="Lucida Sans Unicode"/>
              </a:rPr>
              <a:t>et</a:t>
            </a:r>
            <a:r>
              <a:rPr sz="1800" spc="-7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Lucida Sans Unicode"/>
                <a:cs typeface="Lucida Sans Unicode"/>
              </a:rPr>
              <a:t>al.,</a:t>
            </a:r>
            <a:r>
              <a:rPr sz="1800" spc="-7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2007)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8925" rIns="0" bIns="0" rtlCol="0">
            <a:spAutoFit/>
          </a:bodyPr>
          <a:lstStyle/>
          <a:p>
            <a:pPr marL="452120">
              <a:lnSpc>
                <a:spcPct val="100000"/>
              </a:lnSpc>
              <a:spcBef>
                <a:spcPts val="100"/>
              </a:spcBef>
            </a:pPr>
            <a:r>
              <a:rPr sz="3600" spc="490" dirty="0"/>
              <a:t>Hedonic</a:t>
            </a:r>
            <a:r>
              <a:rPr sz="3600" spc="204" dirty="0"/>
              <a:t> </a:t>
            </a:r>
            <a:r>
              <a:rPr sz="3600" spc="370" dirty="0"/>
              <a:t>Adaptation!</a:t>
            </a:r>
            <a:endParaRPr sz="360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625" y="390674"/>
            <a:ext cx="2623185" cy="457200"/>
          </a:xfrm>
          <a:prstGeom prst="rect">
            <a:avLst/>
          </a:prstGeom>
          <a:solidFill>
            <a:srgbClr val="3776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79"/>
              </a:lnSpc>
            </a:pPr>
            <a:r>
              <a:rPr sz="3000" spc="395" dirty="0"/>
              <a:t>SMART</a:t>
            </a:r>
            <a:r>
              <a:rPr sz="3000" spc="180" dirty="0"/>
              <a:t> </a:t>
            </a:r>
            <a:r>
              <a:rPr sz="3000" spc="315" dirty="0"/>
              <a:t>Goals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716525" y="1211775"/>
            <a:ext cx="1461135" cy="365760"/>
          </a:xfrm>
          <a:prstGeom prst="rect">
            <a:avLst/>
          </a:prstGeom>
          <a:solidFill>
            <a:srgbClr val="3776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spc="360" dirty="0">
                <a:solidFill>
                  <a:srgbClr val="FFFFFF"/>
                </a:solidFill>
                <a:latin typeface="Calibri"/>
                <a:cs typeface="Calibri"/>
              </a:rPr>
              <a:t>SPECIFIC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16525" y="1935675"/>
            <a:ext cx="2243455" cy="365760"/>
          </a:xfrm>
          <a:prstGeom prst="rect">
            <a:avLst/>
          </a:prstGeom>
          <a:solidFill>
            <a:srgbClr val="3776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spc="375" dirty="0">
                <a:solidFill>
                  <a:srgbClr val="FFFFFF"/>
                </a:solidFill>
                <a:latin typeface="Calibri"/>
                <a:cs typeface="Calibri"/>
              </a:rPr>
              <a:t>MEASURABLE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6525" y="2659575"/>
            <a:ext cx="2072639" cy="365760"/>
          </a:xfrm>
          <a:prstGeom prst="rect">
            <a:avLst/>
          </a:prstGeom>
          <a:solidFill>
            <a:srgbClr val="3776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spc="370" dirty="0">
                <a:solidFill>
                  <a:srgbClr val="FFFFFF"/>
                </a:solidFill>
                <a:latin typeface="Calibri"/>
                <a:cs typeface="Calibri"/>
              </a:rPr>
              <a:t>ACHIEVABLE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6525" y="3383474"/>
            <a:ext cx="4819015" cy="365760"/>
          </a:xfrm>
          <a:prstGeom prst="rect">
            <a:avLst/>
          </a:prstGeom>
          <a:solidFill>
            <a:srgbClr val="3776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spc="365" dirty="0">
                <a:solidFill>
                  <a:srgbClr val="FFFFFF"/>
                </a:solidFill>
                <a:latin typeface="Calibri"/>
                <a:cs typeface="Calibri"/>
              </a:rPr>
              <a:t>RELEVANT</a:t>
            </a:r>
            <a:r>
              <a:rPr sz="24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2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b="1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90" dirty="0">
                <a:solidFill>
                  <a:srgbClr val="FFFFFF"/>
                </a:solidFill>
                <a:latin typeface="Calibri"/>
                <a:cs typeface="Calibri"/>
              </a:rPr>
              <a:t>LARGER</a:t>
            </a:r>
            <a:r>
              <a:rPr sz="2400" b="1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350" dirty="0">
                <a:solidFill>
                  <a:srgbClr val="FFFFFF"/>
                </a:solidFill>
                <a:latin typeface="Calibri"/>
                <a:cs typeface="Calibri"/>
              </a:rPr>
              <a:t>GOALS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16525" y="4107374"/>
            <a:ext cx="2228215" cy="365760"/>
          </a:xfrm>
          <a:prstGeom prst="rect">
            <a:avLst/>
          </a:prstGeom>
          <a:solidFill>
            <a:srgbClr val="37761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spc="240" dirty="0">
                <a:solidFill>
                  <a:srgbClr val="FFFFFF"/>
                </a:solidFill>
                <a:latin typeface="Calibri"/>
                <a:cs typeface="Calibri"/>
              </a:rPr>
              <a:t>TIME-</a:t>
            </a:r>
            <a:r>
              <a:rPr sz="2400" b="1" spc="285" dirty="0">
                <a:solidFill>
                  <a:srgbClr val="FFFFFF"/>
                </a:solidFill>
                <a:latin typeface="Calibri"/>
                <a:cs typeface="Calibri"/>
              </a:rPr>
              <a:t>LIMITED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4431" y="4425450"/>
            <a:ext cx="1552549" cy="7004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77225" y="4789613"/>
            <a:ext cx="33286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0" dirty="0">
                <a:latin typeface="Tahoma"/>
                <a:cs typeface="Tahoma"/>
              </a:rPr>
              <a:t> 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MAPP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2020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5" y="0"/>
            <a:ext cx="9137824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9581" rIns="0" bIns="0" rtlCol="0">
            <a:spAutoFit/>
          </a:bodyPr>
          <a:lstStyle/>
          <a:p>
            <a:pPr marL="414655">
              <a:lnSpc>
                <a:spcPct val="100000"/>
              </a:lnSpc>
              <a:spcBef>
                <a:spcPts val="1575"/>
              </a:spcBef>
            </a:pPr>
            <a:r>
              <a:rPr sz="3500" spc="425" dirty="0"/>
              <a:t>MEANING</a:t>
            </a:r>
            <a:endParaRPr sz="3500"/>
          </a:p>
          <a:p>
            <a:pPr marL="402590">
              <a:lnSpc>
                <a:spcPct val="100000"/>
              </a:lnSpc>
              <a:spcBef>
                <a:spcPts val="680"/>
              </a:spcBef>
            </a:pPr>
            <a:r>
              <a:rPr sz="1600" spc="155" dirty="0"/>
              <a:t>→Belonging</a:t>
            </a:r>
            <a:r>
              <a:rPr sz="1600" spc="105" dirty="0"/>
              <a:t> </a:t>
            </a:r>
            <a:r>
              <a:rPr sz="1600" spc="140" dirty="0"/>
              <a:t>to</a:t>
            </a:r>
            <a:r>
              <a:rPr sz="1600" spc="105" dirty="0"/>
              <a:t> </a:t>
            </a:r>
            <a:r>
              <a:rPr sz="1600" spc="220" dirty="0"/>
              <a:t>and</a:t>
            </a:r>
            <a:r>
              <a:rPr sz="1600" spc="105" dirty="0"/>
              <a:t> </a:t>
            </a:r>
            <a:r>
              <a:rPr sz="1600" spc="200" dirty="0"/>
              <a:t>serving</a:t>
            </a:r>
            <a:r>
              <a:rPr sz="1600" spc="110" dirty="0"/>
              <a:t> </a:t>
            </a:r>
            <a:r>
              <a:rPr sz="1600" spc="220" dirty="0"/>
              <a:t>something</a:t>
            </a:r>
            <a:r>
              <a:rPr sz="1600" spc="105" dirty="0"/>
              <a:t> </a:t>
            </a:r>
            <a:r>
              <a:rPr sz="1600" spc="175" dirty="0"/>
              <a:t>larger</a:t>
            </a:r>
            <a:r>
              <a:rPr sz="1600" spc="105" dirty="0"/>
              <a:t> </a:t>
            </a:r>
            <a:r>
              <a:rPr sz="1600" spc="204" dirty="0"/>
              <a:t>than</a:t>
            </a:r>
            <a:r>
              <a:rPr sz="1600" spc="105" dirty="0"/>
              <a:t> </a:t>
            </a:r>
            <a:r>
              <a:rPr sz="1600" spc="190" dirty="0"/>
              <a:t>the</a:t>
            </a:r>
            <a:r>
              <a:rPr sz="1600" spc="110" dirty="0"/>
              <a:t> </a:t>
            </a:r>
            <a:r>
              <a:rPr sz="1600" spc="130" dirty="0"/>
              <a:t>self</a:t>
            </a:r>
            <a:endParaRPr sz="16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54025" y="1673640"/>
            <a:ext cx="61366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285" dirty="0">
                <a:solidFill>
                  <a:srgbClr val="FFFFFF"/>
                </a:solidFill>
                <a:latin typeface="Calibri"/>
                <a:cs typeface="Calibri"/>
              </a:rPr>
              <a:t>Connecting</a:t>
            </a:r>
            <a:r>
              <a:rPr sz="20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4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000" b="1" i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29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2000" b="1" i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29" dirty="0">
                <a:solidFill>
                  <a:srgbClr val="FFFFFF"/>
                </a:solidFill>
                <a:latin typeface="Calibri"/>
                <a:cs typeface="Calibri"/>
              </a:rPr>
              <a:t>purpose,</a:t>
            </a:r>
            <a:r>
              <a:rPr sz="2000" b="1" i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29" dirty="0">
                <a:solidFill>
                  <a:srgbClr val="FFFFFF"/>
                </a:solidFill>
                <a:latin typeface="Calibri"/>
                <a:cs typeface="Calibri"/>
              </a:rPr>
              <a:t>calling</a:t>
            </a:r>
            <a:r>
              <a:rPr sz="20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175" dirty="0">
                <a:solidFill>
                  <a:srgbClr val="FFFFFF"/>
                </a:solidFill>
                <a:latin typeface="Calibri"/>
                <a:cs typeface="Calibri"/>
              </a:rPr>
              <a:t>(Ikigai)</a:t>
            </a:r>
            <a:endParaRPr sz="2000">
              <a:latin typeface="Calibri"/>
              <a:cs typeface="Calibri"/>
            </a:endParaRPr>
          </a:p>
          <a:p>
            <a:pPr marL="84455" marR="3039745">
              <a:lnSpc>
                <a:spcPct val="250000"/>
              </a:lnSpc>
            </a:pPr>
            <a:r>
              <a:rPr sz="2000" b="1" i="1" spc="260" dirty="0">
                <a:solidFill>
                  <a:srgbClr val="FFFFFF"/>
                </a:solidFill>
                <a:latin typeface="Calibri"/>
                <a:cs typeface="Calibri"/>
              </a:rPr>
              <a:t>Posttraumatic</a:t>
            </a:r>
            <a:r>
              <a:rPr sz="2000" b="1" i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40" dirty="0">
                <a:solidFill>
                  <a:srgbClr val="FFFFFF"/>
                </a:solidFill>
                <a:latin typeface="Calibri"/>
                <a:cs typeface="Calibri"/>
              </a:rPr>
              <a:t>Growth </a:t>
            </a:r>
            <a:r>
              <a:rPr sz="2000" b="1" i="1" spc="245" dirty="0">
                <a:solidFill>
                  <a:srgbClr val="FFFFFF"/>
                </a:solidFill>
                <a:latin typeface="Calibri"/>
                <a:cs typeface="Calibri"/>
              </a:rPr>
              <a:t>Living</a:t>
            </a:r>
            <a:r>
              <a:rPr sz="20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7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2000" b="1" i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29" dirty="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sz="2000" b="1" i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i="1" spc="235" dirty="0">
                <a:solidFill>
                  <a:srgbClr val="FFFFFF"/>
                </a:solidFill>
                <a:latin typeface="Calibri"/>
                <a:cs typeface="Calibri"/>
              </a:rPr>
              <a:t>values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3039" y="4561645"/>
            <a:ext cx="2975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latin typeface="Tahoma"/>
                <a:cs typeface="Tahoma"/>
              </a:rPr>
              <a:t>Jordyn</a:t>
            </a:r>
            <a:r>
              <a:rPr sz="1000" b="1" spc="-7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Feingold, </a:t>
            </a:r>
            <a:r>
              <a:rPr sz="1000" b="1" spc="-10" dirty="0">
                <a:latin typeface="Tahoma"/>
                <a:cs typeface="Tahoma"/>
              </a:rPr>
              <a:t>MAPP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65" dirty="0">
                <a:latin typeface="Tahoma"/>
                <a:cs typeface="Tahoma"/>
              </a:rPr>
              <a:t>2020 </a:t>
            </a:r>
            <a:r>
              <a:rPr sz="1000" b="1" spc="-110" dirty="0">
                <a:latin typeface="Tahoma"/>
                <a:cs typeface="Tahoma"/>
              </a:rPr>
              <a:t>;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70" dirty="0">
                <a:latin typeface="Tahoma"/>
                <a:cs typeface="Tahoma"/>
              </a:rPr>
              <a:t> Reserved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491250"/>
              <a:ext cx="9143999" cy="1555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2529350"/>
              <a:ext cx="9144000" cy="1441450"/>
            </a:xfrm>
            <a:custGeom>
              <a:avLst/>
              <a:gdLst/>
              <a:ahLst/>
              <a:cxnLst/>
              <a:rect l="l" t="t" r="r" b="b"/>
              <a:pathLst>
                <a:path w="9144000" h="1441450">
                  <a:moveTo>
                    <a:pt x="0" y="0"/>
                  </a:moveTo>
                  <a:lnTo>
                    <a:pt x="9143999" y="0"/>
                  </a:lnTo>
                  <a:lnTo>
                    <a:pt x="9143999" y="1441199"/>
                  </a:lnTo>
                  <a:lnTo>
                    <a:pt x="0" y="1441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4690" y="2540525"/>
            <a:ext cx="8822690" cy="13093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46960" marR="2340610" algn="ctr">
              <a:lnSpc>
                <a:spcPct val="100400"/>
              </a:lnSpc>
              <a:spcBef>
                <a:spcPts val="85"/>
              </a:spcBef>
            </a:pPr>
            <a:r>
              <a:rPr sz="2800" b="1" i="1" spc="26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800" b="1" i="1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500" dirty="0">
                <a:solidFill>
                  <a:srgbClr val="FFFFFF"/>
                </a:solidFill>
                <a:latin typeface="Calibri"/>
                <a:cs typeface="Calibri"/>
              </a:rPr>
              <a:t>whom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9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1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45" dirty="0">
                <a:solidFill>
                  <a:srgbClr val="FFFFFF"/>
                </a:solidFill>
                <a:latin typeface="Calibri"/>
                <a:cs typeface="Calibri"/>
              </a:rPr>
              <a:t>matter? </a:t>
            </a:r>
            <a:r>
              <a:rPr sz="2800" b="1" i="1" spc="459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55" dirty="0">
                <a:solidFill>
                  <a:srgbClr val="FFFFFF"/>
                </a:solidFill>
                <a:latin typeface="Calibri"/>
                <a:cs typeface="Calibri"/>
              </a:rPr>
              <a:t>matters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27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95" dirty="0">
                <a:solidFill>
                  <a:srgbClr val="FFFFFF"/>
                </a:solidFill>
                <a:latin typeface="Calibri"/>
                <a:cs typeface="Calibri"/>
              </a:rPr>
              <a:t>me?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800" b="1" i="1" spc="445" dirty="0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9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1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24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500" dirty="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210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275" dirty="0">
                <a:solidFill>
                  <a:srgbClr val="FFFFFF"/>
                </a:solidFill>
                <a:latin typeface="Calibri"/>
                <a:cs typeface="Calibri"/>
              </a:rPr>
              <a:t>line</a:t>
            </a:r>
            <a:r>
              <a:rPr sz="2800" b="1" i="1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3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42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2800" b="1" i="1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335" dirty="0">
                <a:solidFill>
                  <a:srgbClr val="FFFFFF"/>
                </a:solidFill>
                <a:latin typeface="Calibri"/>
                <a:cs typeface="Calibri"/>
              </a:rPr>
              <a:t>matters?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725" y="366779"/>
            <a:ext cx="65525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85565" algn="l"/>
              </a:tabLst>
            </a:pPr>
            <a:r>
              <a:rPr sz="3000" spc="425" dirty="0"/>
              <a:t>Beyond</a:t>
            </a:r>
            <a:r>
              <a:rPr sz="3000" spc="170" dirty="0"/>
              <a:t> </a:t>
            </a:r>
            <a:r>
              <a:rPr sz="3000" spc="385" dirty="0"/>
              <a:t>Happiness</a:t>
            </a:r>
            <a:r>
              <a:rPr sz="3000" dirty="0"/>
              <a:t>	</a:t>
            </a:r>
            <a:r>
              <a:rPr sz="1900" b="0" spc="75" dirty="0">
                <a:latin typeface="Century Gothic"/>
                <a:cs typeface="Century Gothic"/>
              </a:rPr>
              <a:t>(Emily</a:t>
            </a:r>
            <a:r>
              <a:rPr sz="1900" b="0" spc="70" dirty="0">
                <a:latin typeface="Century Gothic"/>
                <a:cs typeface="Century Gothic"/>
              </a:rPr>
              <a:t> </a:t>
            </a:r>
            <a:r>
              <a:rPr sz="1900" b="0" dirty="0">
                <a:latin typeface="Century Gothic"/>
                <a:cs typeface="Century Gothic"/>
              </a:rPr>
              <a:t>Esfahani</a:t>
            </a:r>
            <a:r>
              <a:rPr sz="1900" b="0" spc="75" dirty="0">
                <a:latin typeface="Century Gothic"/>
                <a:cs typeface="Century Gothic"/>
              </a:rPr>
              <a:t> </a:t>
            </a:r>
            <a:r>
              <a:rPr sz="1900" b="0" spc="90" dirty="0">
                <a:latin typeface="Century Gothic"/>
                <a:cs typeface="Century Gothic"/>
              </a:rPr>
              <a:t>Smith)</a:t>
            </a:r>
            <a:endParaRPr sz="19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3875" y="1108205"/>
            <a:ext cx="8590280" cy="2966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260" dirty="0">
                <a:solidFill>
                  <a:srgbClr val="FFFFFF"/>
                </a:solidFill>
                <a:latin typeface="Calibri"/>
                <a:cs typeface="Calibri"/>
              </a:rPr>
              <a:t>Sense</a:t>
            </a:r>
            <a:r>
              <a:rPr sz="1800" b="1" i="1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17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b="1" i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i="1" spc="229" dirty="0">
                <a:solidFill>
                  <a:srgbClr val="FFFFFF"/>
                </a:solidFill>
                <a:latin typeface="Calibri"/>
                <a:cs typeface="Calibri"/>
              </a:rPr>
              <a:t>belonging</a:t>
            </a:r>
            <a:r>
              <a:rPr sz="1800" b="1" i="1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4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800" b="1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relationships</a:t>
            </a:r>
            <a:r>
              <a:rPr sz="1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which</a:t>
            </a:r>
            <a:r>
              <a:rPr sz="1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we</a:t>
            </a:r>
            <a:r>
              <a:rPr sz="1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are</a:t>
            </a:r>
            <a:r>
              <a:rPr sz="18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valued</a:t>
            </a:r>
            <a:r>
              <a:rPr sz="1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and</a:t>
            </a:r>
            <a:r>
              <a:rPr sz="18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understood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2150">
              <a:latin typeface="Lucida Sans Unicode"/>
              <a:cs typeface="Lucida Sans Unicode"/>
            </a:endParaRPr>
          </a:p>
          <a:p>
            <a:pPr marL="12700" marR="369570">
              <a:lnSpc>
                <a:spcPct val="100699"/>
              </a:lnSpc>
            </a:pPr>
            <a:r>
              <a:rPr sz="1800" b="1" i="1" spc="250" dirty="0">
                <a:solidFill>
                  <a:srgbClr val="FFFFFF"/>
                </a:solidFill>
                <a:latin typeface="Calibri"/>
                <a:cs typeface="Calibri"/>
              </a:rPr>
              <a:t>Purpose</a:t>
            </a:r>
            <a:r>
              <a:rPr sz="1800" b="1" i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4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800" b="1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spending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time</a:t>
            </a: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in</a:t>
            </a: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worthwhile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way,</a:t>
            </a: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Lucida Sans Unicode"/>
                <a:cs typeface="Lucida Sans Unicode"/>
              </a:rPr>
              <a:t>making</a:t>
            </a: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contribution</a:t>
            </a:r>
            <a:r>
              <a:rPr sz="18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to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others</a:t>
            </a:r>
            <a:r>
              <a:rPr sz="1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(living</a:t>
            </a:r>
            <a:r>
              <a:rPr sz="1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sz="18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values)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800" b="1" i="1" spc="254" dirty="0">
                <a:solidFill>
                  <a:srgbClr val="FFFFFF"/>
                </a:solidFill>
                <a:latin typeface="Calibri"/>
                <a:cs typeface="Calibri"/>
              </a:rPr>
              <a:t>Transcendence</a:t>
            </a:r>
            <a:r>
              <a:rPr sz="1800" b="1" i="1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4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800" b="1" spc="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connecting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with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everything,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feeling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the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Lucida Sans Unicode"/>
                <a:cs typeface="Lucida Sans Unicode"/>
              </a:rPr>
              <a:t>ego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fade</a:t>
            </a:r>
            <a:r>
              <a:rPr sz="1800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Lucida Sans Unicode"/>
                <a:cs typeface="Lucida Sans Unicode"/>
              </a:rPr>
              <a:t>away</a:t>
            </a:r>
            <a:endParaRPr sz="18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2150">
              <a:latin typeface="Lucida Sans Unicode"/>
              <a:cs typeface="Lucida Sans Unicode"/>
            </a:endParaRPr>
          </a:p>
          <a:p>
            <a:pPr marL="12700" marR="762635">
              <a:lnSpc>
                <a:spcPct val="100699"/>
              </a:lnSpc>
            </a:pPr>
            <a:r>
              <a:rPr sz="1800" b="1" i="1" spc="190" dirty="0">
                <a:solidFill>
                  <a:srgbClr val="FFFFFF"/>
                </a:solidFill>
                <a:latin typeface="Calibri"/>
                <a:cs typeface="Calibri"/>
              </a:rPr>
              <a:t>Storytelling</a:t>
            </a:r>
            <a:r>
              <a:rPr sz="1800" b="1" i="1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4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800" b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telling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narrative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our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own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lives,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Lucida Sans Unicode"/>
                <a:cs typeface="Lucida Sans Unicode"/>
              </a:rPr>
              <a:t>how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Lucida Sans Unicode"/>
                <a:cs typeface="Lucida Sans Unicode"/>
              </a:rPr>
              <a:t>we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became</a:t>
            </a:r>
            <a:r>
              <a:rPr sz="18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us; </a:t>
            </a:r>
            <a:r>
              <a:rPr sz="18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helping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others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Lucida Sans Unicode"/>
                <a:cs typeface="Lucida Sans Unicode"/>
              </a:rPr>
              <a:t>own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FFFFFF"/>
                </a:solidFill>
                <a:latin typeface="Lucida Sans Unicode"/>
                <a:cs typeface="Lucida Sans Unicode"/>
              </a:rPr>
              <a:t>their</a:t>
            </a:r>
            <a:r>
              <a:rPr sz="18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 narratives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925" y="4795235"/>
            <a:ext cx="742060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Esfahani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Smith,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E.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(2017).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meaning: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Finding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fulfillment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obsessed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happiness.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York: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Penguin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Random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House.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ISBN</a:t>
            </a: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9780553446555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42276" y="2218384"/>
            <a:ext cx="3593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59" dirty="0">
                <a:solidFill>
                  <a:srgbClr val="000000"/>
                </a:solidFill>
              </a:rPr>
              <a:t>What</a:t>
            </a:r>
            <a:r>
              <a:rPr sz="3000" spc="175" dirty="0">
                <a:solidFill>
                  <a:srgbClr val="000000"/>
                </a:solidFill>
              </a:rPr>
              <a:t> </a:t>
            </a:r>
            <a:r>
              <a:rPr sz="3000" spc="400" dirty="0">
                <a:solidFill>
                  <a:srgbClr val="000000"/>
                </a:solidFill>
              </a:rPr>
              <a:t>do</a:t>
            </a:r>
            <a:r>
              <a:rPr sz="3000" spc="175" dirty="0">
                <a:solidFill>
                  <a:srgbClr val="000000"/>
                </a:solidFill>
              </a:rPr>
              <a:t> </a:t>
            </a:r>
            <a:r>
              <a:rPr sz="3000" spc="365" dirty="0">
                <a:solidFill>
                  <a:srgbClr val="000000"/>
                </a:solidFill>
              </a:rPr>
              <a:t>you</a:t>
            </a:r>
            <a:r>
              <a:rPr sz="3000" spc="175" dirty="0">
                <a:solidFill>
                  <a:srgbClr val="000000"/>
                </a:solidFill>
              </a:rPr>
              <a:t> </a:t>
            </a:r>
            <a:r>
              <a:rPr sz="3000" spc="320" dirty="0">
                <a:solidFill>
                  <a:srgbClr val="000000"/>
                </a:solidFill>
              </a:rPr>
              <a:t>see?</a:t>
            </a:r>
            <a:endParaRPr sz="300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031605" cy="5143500"/>
            <a:chOff x="0" y="0"/>
            <a:chExt cx="9031605" cy="51435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222774" cy="5143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8781" y="4337899"/>
              <a:ext cx="1552549" cy="700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72449" y="1541999"/>
              <a:ext cx="5999480" cy="1743075"/>
            </a:xfrm>
            <a:custGeom>
              <a:avLst/>
              <a:gdLst/>
              <a:ahLst/>
              <a:cxnLst/>
              <a:rect l="l" t="t" r="r" b="b"/>
              <a:pathLst>
                <a:path w="5999480" h="1743075">
                  <a:moveTo>
                    <a:pt x="5999099" y="1742699"/>
                  </a:moveTo>
                  <a:lnTo>
                    <a:pt x="0" y="1742699"/>
                  </a:lnTo>
                  <a:lnTo>
                    <a:pt x="0" y="0"/>
                  </a:lnTo>
                  <a:lnTo>
                    <a:pt x="5999099" y="0"/>
                  </a:lnTo>
                  <a:lnTo>
                    <a:pt x="5999099" y="174269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64371" y="1741139"/>
            <a:ext cx="4216400" cy="1303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030"/>
              </a:lnSpc>
              <a:spcBef>
                <a:spcPts val="100"/>
              </a:spcBef>
            </a:pPr>
            <a:r>
              <a:rPr sz="4200" spc="645" dirty="0"/>
              <a:t>What</a:t>
            </a:r>
            <a:r>
              <a:rPr sz="4200" spc="250" dirty="0"/>
              <a:t> </a:t>
            </a:r>
            <a:r>
              <a:rPr sz="4200" spc="535" dirty="0"/>
              <a:t>gives</a:t>
            </a:r>
            <a:r>
              <a:rPr sz="4200" spc="250" dirty="0"/>
              <a:t> </a:t>
            </a:r>
            <a:r>
              <a:rPr sz="4200" spc="690" dirty="0"/>
              <a:t>my</a:t>
            </a:r>
            <a:endParaRPr sz="4200"/>
          </a:p>
          <a:p>
            <a:pPr algn="ctr">
              <a:lnSpc>
                <a:spcPts val="5035"/>
              </a:lnSpc>
            </a:pPr>
            <a:r>
              <a:rPr sz="4200" i="1" spc="315" dirty="0">
                <a:latin typeface="Calibri"/>
                <a:cs typeface="Calibri"/>
              </a:rPr>
              <a:t>life</a:t>
            </a:r>
            <a:r>
              <a:rPr sz="4200" i="1" spc="245" dirty="0">
                <a:latin typeface="Calibri"/>
                <a:cs typeface="Calibri"/>
              </a:rPr>
              <a:t> </a:t>
            </a:r>
            <a:r>
              <a:rPr sz="4200" i="1" spc="540" dirty="0">
                <a:latin typeface="Calibri"/>
                <a:cs typeface="Calibri"/>
              </a:rPr>
              <a:t>purpose</a:t>
            </a:r>
            <a:r>
              <a:rPr sz="4200" spc="540" dirty="0"/>
              <a:t>?</a:t>
            </a:r>
            <a:endParaRPr sz="4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16696" cy="51251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44703" y="824694"/>
            <a:ext cx="3500717" cy="33964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37162" y="0"/>
            <a:ext cx="1806821" cy="512517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924054" y="1594383"/>
            <a:ext cx="0" cy="635635"/>
          </a:xfrm>
          <a:custGeom>
            <a:avLst/>
            <a:gdLst/>
            <a:ahLst/>
            <a:cxnLst/>
            <a:rect l="l" t="t" r="r" b="b"/>
            <a:pathLst>
              <a:path h="635635">
                <a:moveTo>
                  <a:pt x="0" y="635298"/>
                </a:moveTo>
                <a:lnTo>
                  <a:pt x="0" y="0"/>
                </a:lnTo>
              </a:path>
            </a:pathLst>
          </a:custGeom>
          <a:ln w="244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9996" y="2571765"/>
            <a:ext cx="0" cy="525780"/>
          </a:xfrm>
          <a:custGeom>
            <a:avLst/>
            <a:gdLst/>
            <a:ahLst/>
            <a:cxnLst/>
            <a:rect l="l" t="t" r="r" b="b"/>
            <a:pathLst>
              <a:path h="525780">
                <a:moveTo>
                  <a:pt x="0" y="525342"/>
                </a:moveTo>
                <a:lnTo>
                  <a:pt x="0" y="0"/>
                </a:lnTo>
              </a:path>
            </a:pathLst>
          </a:custGeom>
          <a:ln w="91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3929" y="5006057"/>
            <a:ext cx="574040" cy="0"/>
          </a:xfrm>
          <a:custGeom>
            <a:avLst/>
            <a:gdLst/>
            <a:ahLst/>
            <a:cxnLst/>
            <a:rect l="l" t="t" r="r" b="b"/>
            <a:pathLst>
              <a:path w="574039">
                <a:moveTo>
                  <a:pt x="0" y="0"/>
                </a:moveTo>
                <a:lnTo>
                  <a:pt x="573787" y="0"/>
                </a:lnTo>
              </a:path>
            </a:pathLst>
          </a:custGeom>
          <a:ln w="6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28100" y="1146187"/>
            <a:ext cx="1001394" cy="48768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41910" indent="47625">
              <a:lnSpc>
                <a:spcPct val="78100"/>
              </a:lnSpc>
              <a:spcBef>
                <a:spcPts val="350"/>
              </a:spcBef>
              <a:tabLst>
                <a:tab pos="915669" algn="l"/>
              </a:tabLst>
            </a:pPr>
            <a:r>
              <a:rPr sz="950" spc="-10" dirty="0">
                <a:solidFill>
                  <a:srgbClr val="181C18"/>
                </a:solidFill>
                <a:latin typeface="Arial"/>
                <a:cs typeface="Arial"/>
              </a:rPr>
              <a:t>Satisfaction</a:t>
            </a:r>
            <a:r>
              <a:rPr sz="950" spc="-10" dirty="0">
                <a:solidFill>
                  <a:srgbClr val="3A3A3A"/>
                </a:solidFill>
                <a:latin typeface="Arial"/>
                <a:cs typeface="Arial"/>
              </a:rPr>
              <a:t>,</a:t>
            </a:r>
            <a:r>
              <a:rPr sz="950" spc="500" dirty="0">
                <a:solidFill>
                  <a:srgbClr val="3A3A3A"/>
                </a:solidFill>
                <a:latin typeface="Arial"/>
                <a:cs typeface="Arial"/>
              </a:rPr>
              <a:t>  </a:t>
            </a: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but</a:t>
            </a:r>
            <a:r>
              <a:rPr sz="950" spc="120" dirty="0">
                <a:solidFill>
                  <a:srgbClr val="181C1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A3A3A"/>
                </a:solidFill>
                <a:latin typeface="Arial"/>
                <a:cs typeface="Arial"/>
              </a:rPr>
              <a:t>fee</a:t>
            </a: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l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ing</a:t>
            </a:r>
            <a:r>
              <a:rPr sz="950" spc="8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181C18"/>
                </a:solidFill>
                <a:latin typeface="Arial"/>
                <a:cs typeface="Arial"/>
              </a:rPr>
              <a:t>of</a:t>
            </a: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	</a:t>
            </a:r>
            <a:r>
              <a:rPr sz="950" spc="-50" dirty="0">
                <a:solidFill>
                  <a:srgbClr val="4D4B4B"/>
                </a:solidFill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  <a:p>
            <a:pPr marL="109855">
              <a:lnSpc>
                <a:spcPts val="1015"/>
              </a:lnSpc>
              <a:tabLst>
                <a:tab pos="938530" algn="l"/>
              </a:tabLst>
            </a:pPr>
            <a:r>
              <a:rPr sz="950" spc="-10" dirty="0">
                <a:solidFill>
                  <a:srgbClr val="2A2A2A"/>
                </a:solidFill>
                <a:latin typeface="Arial"/>
                <a:cs typeface="Arial"/>
              </a:rPr>
              <a:t>use</a:t>
            </a:r>
            <a:r>
              <a:rPr sz="950" spc="-10" dirty="0">
                <a:solidFill>
                  <a:srgbClr val="0C0C08"/>
                </a:solidFill>
                <a:latin typeface="Arial"/>
                <a:cs typeface="Arial"/>
              </a:rPr>
              <a:t>lessness</a:t>
            </a: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	</a:t>
            </a:r>
            <a:r>
              <a:rPr sz="950" spc="-50" dirty="0">
                <a:solidFill>
                  <a:srgbClr val="4D4B4B"/>
                </a:solidFill>
                <a:latin typeface="Arial"/>
                <a:cs typeface="Arial"/>
              </a:rPr>
              <a:t>\</a:t>
            </a:r>
            <a:endParaRPr sz="950">
              <a:latin typeface="Arial"/>
              <a:cs typeface="Arial"/>
            </a:endParaRPr>
          </a:p>
          <a:p>
            <a:pPr marR="5080" algn="r">
              <a:lnSpc>
                <a:spcPts val="590"/>
              </a:lnSpc>
            </a:pPr>
            <a:r>
              <a:rPr sz="550" dirty="0">
                <a:solidFill>
                  <a:srgbClr val="4D4B4B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88081" y="1559793"/>
            <a:ext cx="70485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" dirty="0">
                <a:solidFill>
                  <a:srgbClr val="4D4B4B"/>
                </a:solidFill>
                <a:latin typeface="Arial"/>
                <a:cs typeface="Arial"/>
              </a:rPr>
              <a:t>\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12475" y="1683747"/>
            <a:ext cx="85725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40" dirty="0">
                <a:solidFill>
                  <a:srgbClr val="56522A"/>
                </a:solidFill>
                <a:latin typeface="Arial"/>
                <a:cs typeface="Arial"/>
              </a:rPr>
              <a:t>\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9126" y="1847153"/>
            <a:ext cx="74295" cy="21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50" spc="35" dirty="0">
                <a:solidFill>
                  <a:srgbClr val="56522A"/>
                </a:solidFill>
                <a:latin typeface="Arial"/>
                <a:cs typeface="Arial"/>
              </a:rPr>
              <a:t>\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01469" y="2624477"/>
            <a:ext cx="767715" cy="305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00"/>
              </a:lnSpc>
              <a:spcBef>
                <a:spcPts val="100"/>
              </a:spcBef>
            </a:pP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What</a:t>
            </a:r>
            <a:r>
              <a:rPr sz="950" spc="140" dirty="0">
                <a:solidFill>
                  <a:srgbClr val="181C1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you</a:t>
            </a:r>
            <a:r>
              <a:rPr sz="950" spc="40" dirty="0">
                <a:solidFill>
                  <a:srgbClr val="181C18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181C18"/>
                </a:solidFill>
                <a:latin typeface="Arial"/>
                <a:cs typeface="Arial"/>
              </a:rPr>
              <a:t>are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ts val="1100"/>
              </a:lnSpc>
            </a:pPr>
            <a:r>
              <a:rPr sz="950" b="1" dirty="0">
                <a:solidFill>
                  <a:srgbClr val="0C0C08"/>
                </a:solidFill>
                <a:latin typeface="Arial"/>
                <a:cs typeface="Arial"/>
              </a:rPr>
              <a:t>GOOD</a:t>
            </a:r>
            <a:r>
              <a:rPr sz="950" b="1" spc="75" dirty="0">
                <a:solidFill>
                  <a:srgbClr val="0C0C08"/>
                </a:solidFill>
                <a:latin typeface="Arial"/>
                <a:cs typeface="Arial"/>
              </a:rPr>
              <a:t> </a:t>
            </a:r>
            <a:r>
              <a:rPr sz="950" b="1" spc="-25" dirty="0">
                <a:solidFill>
                  <a:srgbClr val="0C0C08"/>
                </a:solidFill>
                <a:latin typeface="Arial"/>
                <a:cs typeface="Arial"/>
              </a:rPr>
              <a:t>AT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45046" y="5033061"/>
            <a:ext cx="69215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45" dirty="0">
                <a:solidFill>
                  <a:srgbClr val="4D4B4B"/>
                </a:solidFill>
                <a:latin typeface="Times New Roman"/>
                <a:cs typeface="Times New Roman"/>
              </a:rPr>
              <a:t>SOURC</a:t>
            </a:r>
            <a:r>
              <a:rPr sz="600" spc="-45" dirty="0">
                <a:solidFill>
                  <a:srgbClr val="2A2A2A"/>
                </a:solidFill>
                <a:latin typeface="Times New Roman"/>
                <a:cs typeface="Times New Roman"/>
              </a:rPr>
              <a:t>E</a:t>
            </a:r>
            <a:r>
              <a:rPr sz="600" spc="-45" dirty="0">
                <a:solidFill>
                  <a:srgbClr val="4D4B4B"/>
                </a:solidFill>
                <a:latin typeface="Times New Roman"/>
                <a:cs typeface="Times New Roman"/>
              </a:rPr>
              <a:t>:</a:t>
            </a:r>
            <a:r>
              <a:rPr sz="600" spc="-10" dirty="0">
                <a:solidFill>
                  <a:srgbClr val="4D4B4B"/>
                </a:solidFill>
                <a:latin typeface="Times New Roman"/>
                <a:cs typeface="Times New Roman"/>
              </a:rPr>
              <a:t> </a:t>
            </a:r>
            <a:r>
              <a:rPr sz="600" spc="-10" dirty="0">
                <a:solidFill>
                  <a:srgbClr val="2A2A2A"/>
                </a:solidFill>
                <a:latin typeface="Times New Roman"/>
                <a:cs typeface="Times New Roman"/>
              </a:rPr>
              <a:t>dr</a:t>
            </a:r>
            <a:r>
              <a:rPr sz="600" spc="-10" dirty="0">
                <a:solidFill>
                  <a:srgbClr val="5E5E5E"/>
                </a:solidFill>
                <a:latin typeface="Times New Roman"/>
                <a:cs typeface="Times New Roman"/>
              </a:rPr>
              <a:t>ea</a:t>
            </a:r>
            <a:r>
              <a:rPr sz="600" spc="-10" dirty="0">
                <a:solidFill>
                  <a:srgbClr val="3A3A3A"/>
                </a:solidFill>
                <a:latin typeface="Times New Roman"/>
                <a:cs typeface="Times New Roman"/>
              </a:rPr>
              <a:t>ms</a:t>
            </a:r>
            <a:r>
              <a:rPr sz="600" spc="-10" dirty="0">
                <a:solidFill>
                  <a:srgbClr val="181C18"/>
                </a:solidFill>
                <a:latin typeface="Times New Roman"/>
                <a:cs typeface="Times New Roman"/>
              </a:rPr>
              <a:t>t</a:t>
            </a:r>
            <a:r>
              <a:rPr sz="600" spc="-10" dirty="0">
                <a:solidFill>
                  <a:srgbClr val="4D4B4B"/>
                </a:solidFill>
                <a:latin typeface="Times New Roman"/>
                <a:cs typeface="Times New Roman"/>
              </a:rPr>
              <a:t>ime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11852" y="417478"/>
            <a:ext cx="2452370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2A2A2A"/>
                </a:solidFill>
                <a:latin typeface="Arial"/>
                <a:cs typeface="Arial"/>
              </a:rPr>
              <a:t>A</a:t>
            </a:r>
            <a:r>
              <a:rPr sz="700" spc="4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181C18"/>
                </a:solidFill>
                <a:latin typeface="Arial"/>
                <a:cs typeface="Arial"/>
              </a:rPr>
              <a:t>JAPA</a:t>
            </a:r>
            <a:r>
              <a:rPr sz="700" spc="-25" dirty="0">
                <a:solidFill>
                  <a:srgbClr val="3A3A3A"/>
                </a:solidFill>
                <a:latin typeface="Arial"/>
                <a:cs typeface="Arial"/>
              </a:rPr>
              <a:t>NES</a:t>
            </a:r>
            <a:r>
              <a:rPr sz="700" spc="-25" dirty="0">
                <a:solidFill>
                  <a:srgbClr val="5E5E5E"/>
                </a:solidFill>
                <a:latin typeface="Arial"/>
                <a:cs typeface="Arial"/>
              </a:rPr>
              <a:t>E</a:t>
            </a:r>
            <a:r>
              <a:rPr sz="700" spc="-25" dirty="0">
                <a:solidFill>
                  <a:srgbClr val="2A2A2A"/>
                </a:solidFill>
                <a:latin typeface="Arial"/>
                <a:cs typeface="Arial"/>
              </a:rPr>
              <a:t>CONCEPT</a:t>
            </a:r>
            <a:r>
              <a:rPr sz="700" spc="6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2A2A2A"/>
                </a:solidFill>
                <a:latin typeface="Arial"/>
                <a:cs typeface="Arial"/>
              </a:rPr>
              <a:t>M</a:t>
            </a:r>
            <a:r>
              <a:rPr sz="700" dirty="0">
                <a:solidFill>
                  <a:srgbClr val="5E5E5E"/>
                </a:solidFill>
                <a:latin typeface="Arial"/>
                <a:cs typeface="Arial"/>
              </a:rPr>
              <a:t>E</a:t>
            </a:r>
            <a:r>
              <a:rPr sz="700" dirty="0">
                <a:solidFill>
                  <a:srgbClr val="2A2A2A"/>
                </a:solidFill>
                <a:latin typeface="Arial"/>
                <a:cs typeface="Arial"/>
              </a:rPr>
              <a:t>ANING</a:t>
            </a:r>
            <a:r>
              <a:rPr sz="700" spc="-15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4D4B4B"/>
                </a:solidFill>
                <a:latin typeface="Arial"/>
                <a:cs typeface="Arial"/>
              </a:rPr>
              <a:t>"A</a:t>
            </a:r>
            <a:r>
              <a:rPr sz="700" spc="45" dirty="0">
                <a:solidFill>
                  <a:srgbClr val="4D4B4B"/>
                </a:solidFill>
                <a:latin typeface="Arial"/>
                <a:cs typeface="Arial"/>
              </a:rPr>
              <a:t> </a:t>
            </a:r>
            <a:r>
              <a:rPr sz="700" spc="-25" dirty="0">
                <a:solidFill>
                  <a:srgbClr val="4D4B4B"/>
                </a:solidFill>
                <a:latin typeface="Arial"/>
                <a:cs typeface="Arial"/>
              </a:rPr>
              <a:t>RE</a:t>
            </a:r>
            <a:r>
              <a:rPr sz="700" spc="-25" dirty="0">
                <a:solidFill>
                  <a:srgbClr val="2A2A2A"/>
                </a:solidFill>
                <a:latin typeface="Arial"/>
                <a:cs typeface="Arial"/>
              </a:rPr>
              <a:t>ASON </a:t>
            </a:r>
            <a:r>
              <a:rPr sz="700" spc="-50" dirty="0">
                <a:solidFill>
                  <a:srgbClr val="3A3A3A"/>
                </a:solidFill>
                <a:latin typeface="Arial"/>
                <a:cs typeface="Arial"/>
              </a:rPr>
              <a:t>FOR</a:t>
            </a:r>
            <a:r>
              <a:rPr sz="700" spc="5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3A3A3A"/>
                </a:solidFill>
                <a:latin typeface="Arial"/>
                <a:cs typeface="Arial"/>
              </a:rPr>
              <a:t>BE</a:t>
            </a:r>
            <a:r>
              <a:rPr sz="700" spc="-10" dirty="0">
                <a:solidFill>
                  <a:srgbClr val="727272"/>
                </a:solidFill>
                <a:latin typeface="Arial"/>
                <a:cs typeface="Arial"/>
              </a:rPr>
              <a:t>I</a:t>
            </a:r>
            <a:r>
              <a:rPr sz="700" spc="-10" dirty="0">
                <a:solidFill>
                  <a:srgbClr val="181C18"/>
                </a:solidFill>
                <a:latin typeface="Arial"/>
                <a:cs typeface="Arial"/>
              </a:rPr>
              <a:t>N</a:t>
            </a:r>
            <a:r>
              <a:rPr sz="700" spc="-10" dirty="0">
                <a:solidFill>
                  <a:srgbClr val="3A3A3A"/>
                </a:solidFill>
                <a:latin typeface="Arial"/>
                <a:cs typeface="Arial"/>
              </a:rPr>
              <a:t>G"</a:t>
            </a:r>
            <a:endParaRPr sz="7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13489" y="1973907"/>
            <a:ext cx="56388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-10" dirty="0">
                <a:solidFill>
                  <a:srgbClr val="0C0C08"/>
                </a:solidFill>
                <a:latin typeface="Arial"/>
                <a:cs typeface="Arial"/>
              </a:rPr>
              <a:t>PASSION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41877" y="-85974"/>
            <a:ext cx="765810" cy="483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0" b="1" spc="-325" dirty="0">
                <a:solidFill>
                  <a:srgbClr val="0C0C08"/>
                </a:solidFill>
                <a:latin typeface="Arial"/>
                <a:cs typeface="Arial"/>
              </a:rPr>
              <a:t>lkigai</a:t>
            </a:r>
            <a:endParaRPr sz="3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47249" y="1085101"/>
            <a:ext cx="565785" cy="31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125"/>
              </a:lnSpc>
              <a:spcBef>
                <a:spcPts val="100"/>
              </a:spcBef>
            </a:pPr>
            <a:r>
              <a:rPr sz="950" dirty="0">
                <a:solidFill>
                  <a:srgbClr val="2A130A"/>
                </a:solidFill>
                <a:latin typeface="Arial"/>
                <a:cs typeface="Arial"/>
              </a:rPr>
              <a:t>W</a:t>
            </a:r>
            <a:r>
              <a:rPr sz="950" dirty="0">
                <a:solidFill>
                  <a:srgbClr val="423A18"/>
                </a:solidFill>
                <a:latin typeface="Arial"/>
                <a:cs typeface="Arial"/>
              </a:rPr>
              <a:t>h</a:t>
            </a:r>
            <a:r>
              <a:rPr sz="950" dirty="0">
                <a:solidFill>
                  <a:srgbClr val="2A130A"/>
                </a:solidFill>
                <a:latin typeface="Arial"/>
                <a:cs typeface="Arial"/>
              </a:rPr>
              <a:t>a</a:t>
            </a:r>
            <a:r>
              <a:rPr sz="950" dirty="0">
                <a:solidFill>
                  <a:srgbClr val="423A18"/>
                </a:solidFill>
                <a:latin typeface="Arial"/>
                <a:cs typeface="Arial"/>
              </a:rPr>
              <a:t>t</a:t>
            </a:r>
            <a:r>
              <a:rPr sz="950" spc="190" dirty="0">
                <a:solidFill>
                  <a:srgbClr val="423A18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A130A"/>
                </a:solidFill>
                <a:latin typeface="Arial"/>
                <a:cs typeface="Arial"/>
              </a:rPr>
              <a:t>you</a:t>
            </a:r>
            <a:endParaRPr sz="950">
              <a:latin typeface="Arial"/>
              <a:cs typeface="Arial"/>
            </a:endParaRPr>
          </a:p>
          <a:p>
            <a:pPr marR="635" algn="ctr">
              <a:lnSpc>
                <a:spcPts val="1125"/>
              </a:lnSpc>
            </a:pPr>
            <a:r>
              <a:rPr sz="950" b="1" spc="-20" dirty="0">
                <a:solidFill>
                  <a:srgbClr val="0C0C08"/>
                </a:solidFill>
                <a:latin typeface="Arial"/>
                <a:cs typeface="Arial"/>
              </a:rPr>
              <a:t>LOVE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58621" y="4212723"/>
            <a:ext cx="1751964" cy="4457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1270">
              <a:lnSpc>
                <a:spcPts val="1110"/>
              </a:lnSpc>
              <a:spcBef>
                <a:spcPts val="160"/>
              </a:spcBef>
            </a:pP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Comfor</a:t>
            </a:r>
            <a:r>
              <a:rPr sz="950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ab</a:t>
            </a:r>
            <a:r>
              <a:rPr sz="950" dirty="0">
                <a:solidFill>
                  <a:srgbClr val="4D4B4B"/>
                </a:solidFill>
                <a:latin typeface="Arial"/>
                <a:cs typeface="Arial"/>
              </a:rPr>
              <a:t>l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e</a:t>
            </a:r>
            <a:r>
              <a:rPr sz="950" dirty="0">
                <a:solidFill>
                  <a:srgbClr val="5E5E5E"/>
                </a:solidFill>
                <a:latin typeface="Arial"/>
                <a:cs typeface="Arial"/>
              </a:rPr>
              <a:t>,</a:t>
            </a:r>
            <a:r>
              <a:rPr sz="950" spc="195" dirty="0">
                <a:solidFill>
                  <a:srgbClr val="5E5E5E"/>
                </a:solidFill>
                <a:latin typeface="Arial"/>
                <a:cs typeface="Arial"/>
              </a:rPr>
              <a:t> </a:t>
            </a:r>
            <a:r>
              <a:rPr sz="950" spc="100" dirty="0">
                <a:solidFill>
                  <a:srgbClr val="4D4B4B"/>
                </a:solidFill>
                <a:latin typeface="Arial"/>
                <a:cs typeface="Arial"/>
              </a:rPr>
              <a:t>!""""</a:t>
            </a:r>
            <a:r>
              <a:rPr sz="950" u="sng" spc="490" dirty="0">
                <a:solidFill>
                  <a:srgbClr val="4D4B4B"/>
                </a:solidFill>
                <a:uFill>
                  <a:solidFill>
                    <a:srgbClr val="4C4A4A"/>
                  </a:solidFill>
                </a:uFill>
                <a:latin typeface="Arial"/>
                <a:cs typeface="Arial"/>
              </a:rPr>
              <a:t>  </a:t>
            </a:r>
            <a:r>
              <a:rPr sz="950" spc="-75" dirty="0">
                <a:solidFill>
                  <a:srgbClr val="4D4B4B"/>
                </a:solidFill>
                <a:latin typeface="Arial"/>
                <a:cs typeface="Arial"/>
              </a:rPr>
              <a:t>..............</a:t>
            </a:r>
            <a:r>
              <a:rPr sz="950" spc="-75" dirty="0">
                <a:solidFill>
                  <a:srgbClr val="365954"/>
                </a:solidFill>
                <a:latin typeface="Arial"/>
                <a:cs typeface="Arial"/>
              </a:rPr>
              <a:t>...-</a:t>
            </a:r>
            <a:r>
              <a:rPr sz="950" spc="-40" dirty="0">
                <a:solidFill>
                  <a:srgbClr val="365954"/>
                </a:solidFill>
                <a:latin typeface="Arial"/>
                <a:cs typeface="Arial"/>
              </a:rPr>
              <a:t>·· 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b</a:t>
            </a: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ut</a:t>
            </a:r>
            <a:r>
              <a:rPr sz="950" spc="145" dirty="0">
                <a:solidFill>
                  <a:srgbClr val="0C0C0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fee</a:t>
            </a:r>
            <a:r>
              <a:rPr sz="950" dirty="0">
                <a:solidFill>
                  <a:srgbClr val="3A3A3A"/>
                </a:solidFill>
                <a:latin typeface="Arial"/>
                <a:cs typeface="Arial"/>
              </a:rPr>
              <a:t>li</a:t>
            </a: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n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g</a:t>
            </a:r>
            <a:r>
              <a:rPr sz="950" spc="5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181C18"/>
                </a:solidFill>
                <a:latin typeface="Arial"/>
                <a:cs typeface="Arial"/>
              </a:rPr>
              <a:t>of</a:t>
            </a:r>
            <a:endParaRPr sz="950">
              <a:latin typeface="Arial"/>
              <a:cs typeface="Arial"/>
            </a:endParaRPr>
          </a:p>
          <a:p>
            <a:pPr marL="165100">
              <a:lnSpc>
                <a:spcPts val="1019"/>
              </a:lnSpc>
            </a:pPr>
            <a:r>
              <a:rPr sz="950" spc="-10" dirty="0">
                <a:solidFill>
                  <a:srgbClr val="2A2A2A"/>
                </a:solidFill>
                <a:latin typeface="Arial"/>
                <a:cs typeface="Arial"/>
              </a:rPr>
              <a:t>empt</a:t>
            </a:r>
            <a:r>
              <a:rPr sz="950" spc="-10" dirty="0">
                <a:solidFill>
                  <a:srgbClr val="0C0C08"/>
                </a:solidFill>
                <a:latin typeface="Arial"/>
                <a:cs typeface="Arial"/>
              </a:rPr>
              <a:t>in</a:t>
            </a:r>
            <a:r>
              <a:rPr sz="950" spc="-10" dirty="0">
                <a:solidFill>
                  <a:srgbClr val="2A2A2A"/>
                </a:solidFill>
                <a:latin typeface="Arial"/>
                <a:cs typeface="Arial"/>
              </a:rPr>
              <a:t>ess</a:t>
            </a:r>
            <a:endParaRPr sz="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27672" y="4212723"/>
            <a:ext cx="591820" cy="4457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indent="12700" algn="ctr">
              <a:lnSpc>
                <a:spcPct val="94900"/>
              </a:lnSpc>
              <a:spcBef>
                <a:spcPts val="160"/>
              </a:spcBef>
            </a:pP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W</a:t>
            </a:r>
            <a:r>
              <a:rPr sz="950" dirty="0">
                <a:solidFill>
                  <a:srgbClr val="18382F"/>
                </a:solidFill>
                <a:latin typeface="Arial"/>
                <a:cs typeface="Arial"/>
              </a:rPr>
              <a:t>h</a:t>
            </a: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a</a:t>
            </a:r>
            <a:r>
              <a:rPr sz="950" dirty="0">
                <a:solidFill>
                  <a:srgbClr val="18382F"/>
                </a:solidFill>
                <a:latin typeface="Arial"/>
                <a:cs typeface="Arial"/>
              </a:rPr>
              <a:t>t</a:t>
            </a:r>
            <a:r>
              <a:rPr sz="950" spc="190" dirty="0">
                <a:solidFill>
                  <a:srgbClr val="18382F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181C18"/>
                </a:solidFill>
                <a:latin typeface="Arial"/>
                <a:cs typeface="Arial"/>
              </a:rPr>
              <a:t>you </a:t>
            </a: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c</a:t>
            </a:r>
            <a:r>
              <a:rPr sz="950" dirty="0">
                <a:solidFill>
                  <a:srgbClr val="18382F"/>
                </a:solidFill>
                <a:latin typeface="Arial"/>
                <a:cs typeface="Arial"/>
              </a:rPr>
              <a:t>a</a:t>
            </a: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n</a:t>
            </a:r>
            <a:r>
              <a:rPr sz="950" spc="-30" dirty="0">
                <a:solidFill>
                  <a:srgbClr val="181C18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181C18"/>
                </a:solidFill>
                <a:latin typeface="Arial"/>
                <a:cs typeface="Arial"/>
              </a:rPr>
              <a:t>b</a:t>
            </a:r>
            <a:r>
              <a:rPr sz="950" spc="-25" dirty="0">
                <a:solidFill>
                  <a:srgbClr val="18382F"/>
                </a:solidFill>
                <a:latin typeface="Arial"/>
                <a:cs typeface="Arial"/>
              </a:rPr>
              <a:t>e </a:t>
            </a:r>
            <a:r>
              <a:rPr sz="950" b="1" dirty="0">
                <a:solidFill>
                  <a:srgbClr val="0C0C08"/>
                </a:solidFill>
                <a:latin typeface="Arial"/>
                <a:cs typeface="Arial"/>
              </a:rPr>
              <a:t>PAID</a:t>
            </a:r>
            <a:r>
              <a:rPr sz="950" b="1" spc="15" dirty="0">
                <a:solidFill>
                  <a:srgbClr val="0C0C08"/>
                </a:solidFill>
                <a:latin typeface="Arial"/>
                <a:cs typeface="Arial"/>
              </a:rPr>
              <a:t> </a:t>
            </a:r>
            <a:r>
              <a:rPr sz="950" b="1" spc="-50" dirty="0">
                <a:solidFill>
                  <a:srgbClr val="0C0C08"/>
                </a:solidFill>
                <a:latin typeface="Arial"/>
                <a:cs typeface="Arial"/>
              </a:rPr>
              <a:t>FOR</a:t>
            </a:r>
            <a:endParaRPr sz="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9690" y="1004671"/>
            <a:ext cx="129539" cy="6597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50" spc="-335" dirty="0">
                <a:solidFill>
                  <a:srgbClr val="4D4B4B"/>
                </a:solidFill>
                <a:latin typeface="Arial"/>
                <a:cs typeface="Arial"/>
              </a:rPr>
              <a:t>I</a:t>
            </a:r>
            <a:endParaRPr sz="41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04926" y="1130916"/>
            <a:ext cx="66484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Del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ight</a:t>
            </a:r>
            <a:r>
              <a:rPr sz="950" spc="16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A2A2A"/>
                </a:solidFill>
                <a:latin typeface="Arial"/>
                <a:cs typeface="Arial"/>
              </a:rPr>
              <a:t>a</a:t>
            </a:r>
            <a:r>
              <a:rPr sz="950" spc="-25" dirty="0">
                <a:solidFill>
                  <a:srgbClr val="0C0C08"/>
                </a:solidFill>
                <a:latin typeface="Arial"/>
                <a:cs typeface="Arial"/>
              </a:rPr>
              <a:t>n</a:t>
            </a:r>
            <a:r>
              <a:rPr sz="950" spc="-25" dirty="0">
                <a:solidFill>
                  <a:srgbClr val="2A2A2A"/>
                </a:solidFill>
                <a:latin typeface="Arial"/>
                <a:cs typeface="Arial"/>
              </a:rPr>
              <a:t>d</a:t>
            </a:r>
            <a:endParaRPr sz="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55009" y="1240871"/>
            <a:ext cx="1634489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60" dirty="0">
                <a:solidFill>
                  <a:srgbClr val="56522A"/>
                </a:solidFill>
                <a:latin typeface="Arial"/>
                <a:cs typeface="Arial"/>
              </a:rPr>
              <a:t>,..........-</a:t>
            </a:r>
            <a:r>
              <a:rPr sz="950" spc="85" dirty="0">
                <a:solidFill>
                  <a:srgbClr val="56522A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56522A"/>
                </a:solidFill>
                <a:latin typeface="Arial"/>
                <a:cs typeface="Arial"/>
              </a:rPr>
              <a:t>....</a:t>
            </a:r>
            <a:r>
              <a:rPr sz="950" spc="-20" dirty="0">
                <a:solidFill>
                  <a:srgbClr val="4D4B4B"/>
                </a:solidFill>
                <a:latin typeface="Arial"/>
                <a:cs typeface="Arial"/>
              </a:rPr>
              <a:t>-</a:t>
            </a:r>
            <a:r>
              <a:rPr sz="950" spc="110" dirty="0">
                <a:solidFill>
                  <a:srgbClr val="4D4B4B"/>
                </a:solidFill>
                <a:latin typeface="Arial"/>
                <a:cs typeface="Arial"/>
              </a:rPr>
              <a:t>--</a:t>
            </a:r>
            <a:r>
              <a:rPr sz="950" spc="120" dirty="0">
                <a:solidFill>
                  <a:srgbClr val="4D4B4B"/>
                </a:solidFill>
                <a:latin typeface="Arial"/>
                <a:cs typeface="Arial"/>
              </a:rPr>
              <a:t>""""</a:t>
            </a:r>
            <a:r>
              <a:rPr sz="950" spc="405" dirty="0">
                <a:solidFill>
                  <a:srgbClr val="4D4B4B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fullnes</a:t>
            </a: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s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,</a:t>
            </a:r>
            <a:r>
              <a:rPr sz="950" spc="-3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181C18"/>
                </a:solidFill>
                <a:latin typeface="Arial"/>
                <a:cs typeface="Arial"/>
              </a:rPr>
              <a:t>bu</a:t>
            </a:r>
            <a:r>
              <a:rPr sz="950" spc="-25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endParaRPr sz="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15186" y="1402750"/>
            <a:ext cx="17018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140" dirty="0">
                <a:solidFill>
                  <a:srgbClr val="56522A"/>
                </a:solidFill>
                <a:latin typeface="Arial"/>
                <a:cs typeface="Arial"/>
              </a:rPr>
              <a:t>••••••</a:t>
            </a:r>
            <a:endParaRPr sz="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03202" y="1402750"/>
            <a:ext cx="572135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solidFill>
                  <a:srgbClr val="181C18"/>
                </a:solidFill>
                <a:latin typeface="Arial"/>
                <a:cs typeface="Arial"/>
              </a:rPr>
              <a:t>no</a:t>
            </a:r>
            <a:r>
              <a:rPr sz="950" spc="50" dirty="0">
                <a:solidFill>
                  <a:srgbClr val="181C1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181C18"/>
                </a:solidFill>
                <a:latin typeface="Arial"/>
                <a:cs typeface="Arial"/>
              </a:rPr>
              <a:t>wea</a:t>
            </a:r>
            <a:r>
              <a:rPr sz="950" spc="-10" dirty="0">
                <a:solidFill>
                  <a:srgbClr val="4D4B4B"/>
                </a:solidFill>
                <a:latin typeface="Arial"/>
                <a:cs typeface="Arial"/>
              </a:rPr>
              <a:t>lt</a:t>
            </a:r>
            <a:r>
              <a:rPr sz="950" spc="-10" dirty="0">
                <a:solidFill>
                  <a:srgbClr val="181C18"/>
                </a:solidFill>
                <a:latin typeface="Arial"/>
                <a:cs typeface="Arial"/>
              </a:rPr>
              <a:t>h</a:t>
            </a:r>
            <a:endParaRPr sz="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69565" y="1973907"/>
            <a:ext cx="56642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-10" dirty="0">
                <a:solidFill>
                  <a:srgbClr val="0C0C08"/>
                </a:solidFill>
                <a:latin typeface="Arial"/>
                <a:cs typeface="Arial"/>
              </a:rPr>
              <a:t>MISSION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14048" y="3433871"/>
            <a:ext cx="681990" cy="17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spc="-10" dirty="0">
                <a:solidFill>
                  <a:srgbClr val="0C0C08"/>
                </a:solidFill>
                <a:latin typeface="Arial"/>
                <a:cs typeface="Arial"/>
              </a:rPr>
              <a:t>VOCATION</a:t>
            </a:r>
            <a:endParaRPr sz="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83156" y="2624477"/>
            <a:ext cx="548640" cy="44259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algn="ctr">
              <a:lnSpc>
                <a:spcPct val="93900"/>
              </a:lnSpc>
              <a:spcBef>
                <a:spcPts val="170"/>
              </a:spcBef>
            </a:pPr>
            <a:r>
              <a:rPr sz="950" dirty="0">
                <a:solidFill>
                  <a:srgbClr val="2A130A"/>
                </a:solidFill>
                <a:latin typeface="Arial"/>
                <a:cs typeface="Arial"/>
              </a:rPr>
              <a:t>What</a:t>
            </a:r>
            <a:r>
              <a:rPr sz="950" spc="190" dirty="0">
                <a:solidFill>
                  <a:srgbClr val="2A130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A130A"/>
                </a:solidFill>
                <a:latin typeface="Arial"/>
                <a:cs typeface="Arial"/>
              </a:rPr>
              <a:t>the </a:t>
            </a:r>
            <a:r>
              <a:rPr sz="950" spc="-10" dirty="0">
                <a:solidFill>
                  <a:srgbClr val="2A130A"/>
                </a:solidFill>
                <a:latin typeface="Arial"/>
                <a:cs typeface="Arial"/>
              </a:rPr>
              <a:t>world </a:t>
            </a:r>
            <a:r>
              <a:rPr sz="950" b="1" spc="-10" dirty="0">
                <a:solidFill>
                  <a:srgbClr val="0C0C08"/>
                </a:solidFill>
                <a:latin typeface="Arial"/>
                <a:cs typeface="Arial"/>
              </a:rPr>
              <a:t>NEEDS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72263" y="3470778"/>
            <a:ext cx="7683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" dirty="0">
                <a:solidFill>
                  <a:srgbClr val="4D4B4B"/>
                </a:solidFill>
                <a:latin typeface="Arial"/>
                <a:cs typeface="Arial"/>
              </a:rPr>
              <a:t>\</a:t>
            </a:r>
            <a:endParaRPr sz="1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030234" y="3625530"/>
            <a:ext cx="8890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20" dirty="0">
                <a:solidFill>
                  <a:srgbClr val="4D4B4B"/>
                </a:solidFill>
                <a:latin typeface="Arial"/>
                <a:cs typeface="Arial"/>
              </a:rPr>
              <a:t>\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79152" y="3822788"/>
            <a:ext cx="5334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spc="10" dirty="0">
                <a:solidFill>
                  <a:srgbClr val="4D4B4B"/>
                </a:solidFill>
                <a:latin typeface="Arial"/>
                <a:cs typeface="Arial"/>
              </a:rPr>
              <a:t>\</a:t>
            </a:r>
            <a:endParaRPr sz="7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49056" y="3870893"/>
            <a:ext cx="6731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9765" algn="l"/>
              </a:tabLst>
            </a:pPr>
            <a:r>
              <a:rPr sz="1500" u="heavy" dirty="0">
                <a:solidFill>
                  <a:srgbClr val="4D4B4B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endParaRPr sz="1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57444" y="3834241"/>
            <a:ext cx="120014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250" spc="-37" baseline="-11111" dirty="0">
                <a:solidFill>
                  <a:srgbClr val="4D4B4B"/>
                </a:solidFill>
                <a:latin typeface="Arial"/>
                <a:cs typeface="Arial"/>
              </a:rPr>
              <a:t>'</a:t>
            </a:r>
            <a:r>
              <a:rPr sz="550" spc="-25" dirty="0">
                <a:solidFill>
                  <a:srgbClr val="4D4B4B"/>
                </a:solidFill>
                <a:latin typeface="Times New Roman"/>
                <a:cs typeface="Times New Roman"/>
              </a:rPr>
              <a:t>I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06572" y="3991030"/>
            <a:ext cx="67310" cy="22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35" dirty="0">
                <a:solidFill>
                  <a:srgbClr val="4D4B4B"/>
                </a:solidFill>
                <a:latin typeface="Arial"/>
                <a:cs typeface="Arial"/>
              </a:rPr>
              <a:t>\</a:t>
            </a:r>
            <a:endParaRPr sz="13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16416" y="4109130"/>
            <a:ext cx="5905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solidFill>
                  <a:srgbClr val="4D4B4B"/>
                </a:solidFill>
                <a:latin typeface="Arial"/>
                <a:cs typeface="Arial"/>
              </a:rPr>
              <a:t>'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117021" y="3965323"/>
            <a:ext cx="162560" cy="9956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350" spc="-1035" dirty="0">
                <a:solidFill>
                  <a:srgbClr val="4D4B4B"/>
                </a:solidFill>
                <a:latin typeface="Times New Roman"/>
                <a:cs typeface="Times New Roman"/>
              </a:rPr>
              <a:t>I</a:t>
            </a:r>
            <a:endParaRPr sz="6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03323" y="4224940"/>
            <a:ext cx="880744" cy="57975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1270">
              <a:lnSpc>
                <a:spcPct val="94200"/>
              </a:lnSpc>
              <a:spcBef>
                <a:spcPts val="165"/>
              </a:spcBef>
            </a:pP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E</a:t>
            </a:r>
            <a:r>
              <a:rPr sz="950" dirty="0">
                <a:solidFill>
                  <a:srgbClr val="3A3A3A"/>
                </a:solidFill>
                <a:latin typeface="Arial"/>
                <a:cs typeface="Arial"/>
              </a:rPr>
              <a:t>xc</a:t>
            </a:r>
            <a:r>
              <a:rPr sz="950" dirty="0">
                <a:solidFill>
                  <a:srgbClr val="0C0C08"/>
                </a:solidFill>
                <a:latin typeface="Arial"/>
                <a:cs typeface="Arial"/>
              </a:rPr>
              <a:t>it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ement</a:t>
            </a:r>
            <a:r>
              <a:rPr sz="950" spc="15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A2A2A"/>
                </a:solidFill>
                <a:latin typeface="Arial"/>
                <a:cs typeface="Arial"/>
              </a:rPr>
              <a:t>and </a:t>
            </a:r>
            <a:r>
              <a:rPr sz="950" spc="-10" dirty="0">
                <a:solidFill>
                  <a:srgbClr val="181C18"/>
                </a:solidFill>
                <a:latin typeface="Arial"/>
                <a:cs typeface="Arial"/>
              </a:rPr>
              <a:t>complacency</a:t>
            </a:r>
            <a:r>
              <a:rPr sz="950" spc="-10" dirty="0">
                <a:solidFill>
                  <a:srgbClr val="3A3A3A"/>
                </a:solidFill>
                <a:latin typeface="Arial"/>
                <a:cs typeface="Arial"/>
              </a:rPr>
              <a:t>, </a:t>
            </a:r>
            <a:r>
              <a:rPr sz="950" dirty="0">
                <a:solidFill>
                  <a:srgbClr val="2A2A2A"/>
                </a:solidFill>
                <a:latin typeface="Arial"/>
                <a:cs typeface="Arial"/>
              </a:rPr>
              <a:t>but</a:t>
            </a:r>
            <a:r>
              <a:rPr sz="950" spc="4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2A2A2A"/>
                </a:solidFill>
                <a:latin typeface="Arial"/>
                <a:cs typeface="Arial"/>
              </a:rPr>
              <a:t>sense</a:t>
            </a:r>
            <a:r>
              <a:rPr sz="950" spc="40" dirty="0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A2A2A"/>
                </a:solidFill>
                <a:latin typeface="Arial"/>
                <a:cs typeface="Arial"/>
              </a:rPr>
              <a:t>o</a:t>
            </a:r>
            <a:r>
              <a:rPr sz="950" spc="-25" dirty="0">
                <a:solidFill>
                  <a:srgbClr val="0C0C08"/>
                </a:solidFill>
                <a:latin typeface="Arial"/>
                <a:cs typeface="Arial"/>
              </a:rPr>
              <a:t>f </a:t>
            </a:r>
            <a:r>
              <a:rPr sz="950" spc="-10" dirty="0">
                <a:solidFill>
                  <a:srgbClr val="181C18"/>
                </a:solidFill>
                <a:latin typeface="Arial"/>
                <a:cs typeface="Arial"/>
              </a:rPr>
              <a:t>unce</a:t>
            </a:r>
            <a:r>
              <a:rPr sz="950" spc="-1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950" spc="-10" dirty="0">
                <a:solidFill>
                  <a:srgbClr val="0C0C08"/>
                </a:solidFill>
                <a:latin typeface="Arial"/>
                <a:cs typeface="Arial"/>
              </a:rPr>
              <a:t>tai</a:t>
            </a:r>
            <a:r>
              <a:rPr sz="950" spc="-10" dirty="0">
                <a:solidFill>
                  <a:srgbClr val="2A2A2A"/>
                </a:solidFill>
                <a:latin typeface="Arial"/>
                <a:cs typeface="Arial"/>
              </a:rPr>
              <a:t>n</a:t>
            </a:r>
            <a:r>
              <a:rPr sz="950" spc="-10" dirty="0">
                <a:solidFill>
                  <a:srgbClr val="0C0C08"/>
                </a:solidFill>
                <a:latin typeface="Arial"/>
                <a:cs typeface="Arial"/>
              </a:rPr>
              <a:t>t</a:t>
            </a:r>
            <a:r>
              <a:rPr sz="950" spc="-10" dirty="0">
                <a:solidFill>
                  <a:srgbClr val="2A2A2A"/>
                </a:solidFill>
                <a:latin typeface="Arial"/>
                <a:cs typeface="Arial"/>
              </a:rPr>
              <a:t>y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53014" y="5039424"/>
            <a:ext cx="85725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25" dirty="0">
                <a:solidFill>
                  <a:srgbClr val="4D4B4B"/>
                </a:solidFill>
                <a:latin typeface="Arial"/>
                <a:cs typeface="Arial"/>
              </a:rPr>
              <a:t>TORONTO</a:t>
            </a:r>
            <a:r>
              <a:rPr sz="550" spc="15" dirty="0">
                <a:solidFill>
                  <a:srgbClr val="4D4B4B"/>
                </a:solidFill>
                <a:latin typeface="Arial"/>
                <a:cs typeface="Arial"/>
              </a:rPr>
              <a:t> </a:t>
            </a:r>
            <a:r>
              <a:rPr sz="550" spc="-55" dirty="0">
                <a:solidFill>
                  <a:srgbClr val="4D4B4B"/>
                </a:solidFill>
                <a:latin typeface="Arial"/>
                <a:cs typeface="Arial"/>
              </a:rPr>
              <a:t>STAR</a:t>
            </a:r>
            <a:r>
              <a:rPr sz="550" spc="-10" dirty="0">
                <a:solidFill>
                  <a:srgbClr val="4D4B4B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5E5E5E"/>
                </a:solidFill>
                <a:latin typeface="Arial"/>
                <a:cs typeface="Arial"/>
              </a:rPr>
              <a:t>GRAPHIC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6795" y="540394"/>
            <a:ext cx="9480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5" dirty="0">
                <a:latin typeface="Calibri"/>
                <a:cs typeface="Calibri"/>
              </a:rPr>
              <a:t>Attentiveness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5696" y="845194"/>
            <a:ext cx="5702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Equality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7555" y="1149994"/>
            <a:ext cx="4660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25" dirty="0">
                <a:latin typeface="Calibri"/>
                <a:cs typeface="Calibri"/>
              </a:rPr>
              <a:t>Caring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384" y="1454794"/>
            <a:ext cx="6102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10" dirty="0">
                <a:latin typeface="Calibri"/>
                <a:cs typeface="Calibri"/>
              </a:rPr>
              <a:t>Intimacy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3716" y="1759595"/>
            <a:ext cx="7143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Sensuality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5693" y="2064395"/>
            <a:ext cx="309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Play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0609" y="2369195"/>
            <a:ext cx="280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25" dirty="0">
                <a:latin typeface="Calibri"/>
                <a:cs typeface="Calibri"/>
              </a:rPr>
              <a:t>Fun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8467" y="2673995"/>
            <a:ext cx="4044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85" dirty="0">
                <a:latin typeface="Calibri"/>
                <a:cs typeface="Calibri"/>
              </a:rPr>
              <a:t>Effort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9289" y="2978795"/>
            <a:ext cx="8432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Productivity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5142" y="3283594"/>
            <a:ext cx="4711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10" dirty="0">
                <a:latin typeface="Calibri"/>
                <a:cs typeface="Calibri"/>
              </a:rPr>
              <a:t>Health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8893" y="3588394"/>
            <a:ext cx="5035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10" dirty="0">
                <a:latin typeface="Calibri"/>
                <a:cs typeface="Calibri"/>
              </a:rPr>
              <a:t>Fitness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8846" y="3893194"/>
            <a:ext cx="6242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30" dirty="0">
                <a:latin typeface="Calibri"/>
                <a:cs typeface="Calibri"/>
              </a:rPr>
              <a:t>Freedom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4887" y="4197995"/>
            <a:ext cx="6915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30" dirty="0">
                <a:latin typeface="Calibri"/>
                <a:cs typeface="Calibri"/>
              </a:rPr>
              <a:t>Openness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1977900" y="282859"/>
          <a:ext cx="5230495" cy="41217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Honor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27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ts val="1175"/>
                        </a:lnSpc>
                      </a:pPr>
                      <a:r>
                        <a:rPr sz="1000" b="1" spc="90" dirty="0">
                          <a:latin typeface="Calibri"/>
                          <a:cs typeface="Calibri"/>
                        </a:rPr>
                        <a:t>Creativity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ts val="1170"/>
                        </a:lnSpc>
                      </a:pPr>
                      <a:r>
                        <a:rPr sz="1000" b="1" spc="130" dirty="0">
                          <a:latin typeface="Calibri"/>
                          <a:cs typeface="Calibri"/>
                        </a:rPr>
                        <a:t>Calm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Citizenship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9969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45" dirty="0">
                          <a:latin typeface="Calibri"/>
                          <a:cs typeface="Calibri"/>
                        </a:rPr>
                        <a:t>Wisdom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Forgiveness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Magic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30" dirty="0">
                          <a:latin typeface="Calibri"/>
                          <a:cs typeface="Calibri"/>
                        </a:rPr>
                        <a:t>Belonging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9969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95" dirty="0">
                          <a:latin typeface="Calibri"/>
                          <a:cs typeface="Calibri"/>
                        </a:rPr>
                        <a:t>Integrity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90" dirty="0">
                          <a:latin typeface="Calibri"/>
                          <a:cs typeface="Calibri"/>
                        </a:rPr>
                        <a:t>Intuition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Wonder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Flow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Peace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Compassion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35" dirty="0">
                          <a:latin typeface="Calibri"/>
                          <a:cs typeface="Calibri"/>
                        </a:rPr>
                        <a:t>Humor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Structure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9969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20" dirty="0">
                          <a:latin typeface="Calibri"/>
                          <a:cs typeface="Calibri"/>
                        </a:rPr>
                        <a:t>Beauty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90" dirty="0">
                          <a:latin typeface="Calibri"/>
                          <a:cs typeface="Calibri"/>
                        </a:rPr>
                        <a:t>Diversity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Organization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40" dirty="0">
                          <a:latin typeface="Calibri"/>
                          <a:cs typeface="Calibri"/>
                        </a:rPr>
                        <a:t>Rhythm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20" dirty="0">
                          <a:latin typeface="Calibri"/>
                          <a:cs typeface="Calibri"/>
                        </a:rPr>
                        <a:t>Nesting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Experience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85" dirty="0">
                          <a:latin typeface="Calibri"/>
                          <a:cs typeface="Calibri"/>
                        </a:rPr>
                        <a:t>Stability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Excitement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10" dirty="0">
                          <a:latin typeface="Calibri"/>
                          <a:cs typeface="Calibri"/>
                        </a:rPr>
                        <a:t>Nurturance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20" dirty="0">
                          <a:latin typeface="Calibri"/>
                          <a:cs typeface="Calibri"/>
                        </a:rPr>
                        <a:t>Learning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Security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Wit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20" dirty="0">
                          <a:latin typeface="Calibri"/>
                          <a:cs typeface="Calibri"/>
                        </a:rPr>
                        <a:t>Balance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00" dirty="0">
                          <a:latin typeface="Calibri"/>
                          <a:cs typeface="Calibri"/>
                        </a:rPr>
                        <a:t>Loyalty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20" dirty="0">
                          <a:latin typeface="Calibri"/>
                          <a:cs typeface="Calibri"/>
                        </a:rPr>
                        <a:t>Understanding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95" dirty="0">
                          <a:latin typeface="Calibri"/>
                          <a:cs typeface="Calibri"/>
                        </a:rPr>
                        <a:t>Sustainability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00" dirty="0">
                          <a:latin typeface="Calibri"/>
                          <a:cs typeface="Calibri"/>
                        </a:rPr>
                        <a:t>Faith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80" dirty="0">
                          <a:latin typeface="Calibri"/>
                          <a:cs typeface="Calibri"/>
                        </a:rPr>
                        <a:t>Reliability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00" dirty="0">
                          <a:latin typeface="Calibri"/>
                          <a:cs typeface="Calibri"/>
                        </a:rPr>
                        <a:t>Intelligence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144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95" dirty="0">
                          <a:latin typeface="Calibri"/>
                          <a:cs typeface="Calibri"/>
                        </a:rPr>
                        <a:t>Self-</a:t>
                      </a:r>
                      <a:r>
                        <a:rPr sz="1000" b="1" spc="114" dirty="0">
                          <a:latin typeface="Calibri"/>
                          <a:cs typeface="Calibri"/>
                        </a:rPr>
                        <a:t>sufﬁciency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9969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85" dirty="0">
                          <a:latin typeface="Calibri"/>
                          <a:cs typeface="Calibri"/>
                        </a:rPr>
                        <a:t>Spirituality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Order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10" dirty="0">
                          <a:latin typeface="Calibri"/>
                          <a:cs typeface="Calibri"/>
                        </a:rPr>
                        <a:t>Adventure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Independence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9969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05" dirty="0">
                          <a:latin typeface="Calibri"/>
                          <a:cs typeface="Calibri"/>
                        </a:rPr>
                        <a:t>Love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Respect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10" dirty="0">
                          <a:latin typeface="Calibri"/>
                          <a:cs typeface="Calibri"/>
                        </a:rPr>
                        <a:t>Risk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Interdependence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10033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20" dirty="0">
                          <a:latin typeface="Calibri"/>
                          <a:cs typeface="Calibri"/>
                        </a:rPr>
                        <a:t>Strength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Thoughtfulness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Courage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10" dirty="0">
                          <a:latin typeface="Calibri"/>
                          <a:cs typeface="Calibri"/>
                        </a:rPr>
                        <a:t>Leadership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R="9969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Communication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Patience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1594" algn="ctr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000" b="1" spc="114" dirty="0">
                          <a:latin typeface="Calibri"/>
                          <a:cs typeface="Calibri"/>
                        </a:rPr>
                        <a:t>Power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13081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000" b="1" spc="120" dirty="0">
                          <a:latin typeface="Calibri"/>
                          <a:cs typeface="Calibri"/>
                        </a:rPr>
                        <a:t>Transcendence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R="99695" algn="ctr">
                        <a:lnSpc>
                          <a:spcPts val="1150"/>
                        </a:lnSpc>
                        <a:spcBef>
                          <a:spcPts val="560"/>
                        </a:spcBef>
                      </a:pPr>
                      <a:r>
                        <a:rPr sz="1000" b="1" spc="95" dirty="0">
                          <a:latin typeface="Calibri"/>
                          <a:cs typeface="Calibri"/>
                        </a:rPr>
                        <a:t>Self-</a:t>
                      </a:r>
                      <a:r>
                        <a:rPr sz="1000" b="1" spc="105" dirty="0">
                          <a:latin typeface="Calibri"/>
                          <a:cs typeface="Calibri"/>
                        </a:rPr>
                        <a:t>expression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1120" marB="0"/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ts val="1185"/>
                        </a:lnSpc>
                        <a:spcBef>
                          <a:spcPts val="525"/>
                        </a:spcBef>
                      </a:pPr>
                      <a:r>
                        <a:rPr sz="1000" b="1" spc="90" dirty="0">
                          <a:latin typeface="Calibri"/>
                          <a:cs typeface="Calibri"/>
                        </a:rPr>
                        <a:t>Tolerance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R="62230" algn="ctr">
                        <a:lnSpc>
                          <a:spcPts val="1195"/>
                        </a:lnSpc>
                        <a:spcBef>
                          <a:spcPts val="520"/>
                        </a:spcBef>
                      </a:pPr>
                      <a:r>
                        <a:rPr sz="1000" b="1" spc="125" dirty="0">
                          <a:latin typeface="Calibri"/>
                          <a:cs typeface="Calibri"/>
                        </a:rPr>
                        <a:t>Connectedness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7" name="object 17"/>
          <p:cNvSpPr txBox="1"/>
          <p:nvPr/>
        </p:nvSpPr>
        <p:spPr>
          <a:xfrm>
            <a:off x="7403983" y="435245"/>
            <a:ext cx="836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10" dirty="0">
                <a:latin typeface="Calibri"/>
                <a:cs typeface="Calibri"/>
              </a:rPr>
              <a:t>Imagination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14748" y="740045"/>
            <a:ext cx="615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95" dirty="0">
                <a:latin typeface="Calibri"/>
                <a:cs typeface="Calibri"/>
              </a:rPr>
              <a:t>Curiosity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60886" y="1044845"/>
            <a:ext cx="92329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10" dirty="0">
                <a:latin typeface="Calibri"/>
                <a:cs typeface="Calibri"/>
              </a:rPr>
              <a:t>Perseverance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34234" y="1349645"/>
            <a:ext cx="5765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Serenity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80027" y="1654445"/>
            <a:ext cx="685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Simplicity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04809" y="1959245"/>
            <a:ext cx="835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5" dirty="0">
                <a:latin typeface="Calibri"/>
                <a:cs typeface="Calibri"/>
              </a:rPr>
              <a:t>Spontaneity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34425" y="2264045"/>
            <a:ext cx="5759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10" dirty="0">
                <a:latin typeface="Calibri"/>
                <a:cs typeface="Calibri"/>
              </a:rPr>
              <a:t>Comfort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34871" y="2568845"/>
            <a:ext cx="5753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30" dirty="0">
                <a:latin typeface="Calibri"/>
                <a:cs typeface="Calibri"/>
              </a:rPr>
              <a:t>Warmth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81740" y="2873645"/>
            <a:ext cx="681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00" dirty="0">
                <a:latin typeface="Calibri"/>
                <a:cs typeface="Calibri"/>
              </a:rPr>
              <a:t>Discipline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599433" y="3178445"/>
            <a:ext cx="4965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20" dirty="0">
                <a:latin typeface="Calibri"/>
                <a:cs typeface="Calibri"/>
              </a:rPr>
              <a:t>Justice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503829" y="3483245"/>
            <a:ext cx="6369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25" dirty="0">
                <a:latin typeface="Calibri"/>
                <a:cs typeface="Calibri"/>
              </a:rPr>
              <a:t>Kindness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21911" y="3788045"/>
            <a:ext cx="100139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14" dirty="0">
                <a:latin typeface="Calibri"/>
                <a:cs typeface="Calibri"/>
              </a:rPr>
              <a:t>Expansiveness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14557" y="4092845"/>
            <a:ext cx="6159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20" dirty="0">
                <a:latin typeface="Calibri"/>
                <a:cs typeface="Calibri"/>
              </a:rPr>
              <a:t>Strength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5050" y="1161950"/>
              <a:ext cx="7954009" cy="2496820"/>
            </a:xfrm>
            <a:custGeom>
              <a:avLst/>
              <a:gdLst/>
              <a:ahLst/>
              <a:cxnLst/>
              <a:rect l="l" t="t" r="r" b="b"/>
              <a:pathLst>
                <a:path w="7954009" h="2496820">
                  <a:moveTo>
                    <a:pt x="7953899" y="2496299"/>
                  </a:moveTo>
                  <a:lnTo>
                    <a:pt x="0" y="2496299"/>
                  </a:lnTo>
                  <a:lnTo>
                    <a:pt x="0" y="0"/>
                  </a:lnTo>
                  <a:lnTo>
                    <a:pt x="7953899" y="0"/>
                  </a:lnTo>
                  <a:lnTo>
                    <a:pt x="7953899" y="24962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 algn="ctr">
              <a:lnSpc>
                <a:spcPct val="100000"/>
              </a:lnSpc>
              <a:spcBef>
                <a:spcPts val="100"/>
              </a:spcBef>
            </a:pPr>
            <a:r>
              <a:rPr sz="3500" b="0" i="1" spc="225" dirty="0">
                <a:latin typeface="Century Gothic"/>
                <a:cs typeface="Century Gothic"/>
              </a:rPr>
              <a:t>"In</a:t>
            </a:r>
            <a:r>
              <a:rPr sz="3500" b="0" i="1" spc="-20" dirty="0">
                <a:latin typeface="Century Gothic"/>
                <a:cs typeface="Century Gothic"/>
              </a:rPr>
              <a:t> </a:t>
            </a:r>
            <a:r>
              <a:rPr sz="3500" b="0" i="1" spc="114" dirty="0">
                <a:latin typeface="Century Gothic"/>
                <a:cs typeface="Century Gothic"/>
              </a:rPr>
              <a:t>some</a:t>
            </a:r>
            <a:r>
              <a:rPr sz="3500" b="0" i="1" spc="-20" dirty="0">
                <a:latin typeface="Century Gothic"/>
                <a:cs typeface="Century Gothic"/>
              </a:rPr>
              <a:t> </a:t>
            </a:r>
            <a:r>
              <a:rPr sz="3500" b="0" i="1" dirty="0">
                <a:latin typeface="Century Gothic"/>
                <a:cs typeface="Century Gothic"/>
              </a:rPr>
              <a:t>ways,</a:t>
            </a:r>
            <a:r>
              <a:rPr sz="3500" b="0" i="1" spc="-15" dirty="0">
                <a:latin typeface="Century Gothic"/>
                <a:cs typeface="Century Gothic"/>
              </a:rPr>
              <a:t> </a:t>
            </a:r>
            <a:r>
              <a:rPr sz="3500" b="0" i="1" spc="145" dirty="0">
                <a:latin typeface="Century Gothic"/>
                <a:cs typeface="Century Gothic"/>
              </a:rPr>
              <a:t>suffering</a:t>
            </a:r>
            <a:r>
              <a:rPr sz="3500" b="0" i="1" spc="-20" dirty="0">
                <a:latin typeface="Century Gothic"/>
                <a:cs typeface="Century Gothic"/>
              </a:rPr>
              <a:t> </a:t>
            </a:r>
            <a:r>
              <a:rPr sz="3500" b="0" i="1" dirty="0">
                <a:latin typeface="Century Gothic"/>
                <a:cs typeface="Century Gothic"/>
              </a:rPr>
              <a:t>ceases</a:t>
            </a:r>
            <a:r>
              <a:rPr sz="3500" b="0" i="1" spc="-15" dirty="0">
                <a:latin typeface="Century Gothic"/>
                <a:cs typeface="Century Gothic"/>
              </a:rPr>
              <a:t> </a:t>
            </a:r>
            <a:r>
              <a:rPr sz="3500" b="0" i="1" spc="-25" dirty="0">
                <a:latin typeface="Century Gothic"/>
                <a:cs typeface="Century Gothic"/>
              </a:rPr>
              <a:t>to </a:t>
            </a:r>
            <a:r>
              <a:rPr sz="3500" b="0" i="1" dirty="0">
                <a:latin typeface="Century Gothic"/>
                <a:cs typeface="Century Gothic"/>
              </a:rPr>
              <a:t>be</a:t>
            </a:r>
            <a:r>
              <a:rPr sz="3500" b="0" i="1" spc="-85" dirty="0">
                <a:latin typeface="Century Gothic"/>
                <a:cs typeface="Century Gothic"/>
              </a:rPr>
              <a:t> </a:t>
            </a:r>
            <a:r>
              <a:rPr sz="3500" b="0" i="1" spc="145" dirty="0">
                <a:latin typeface="Century Gothic"/>
                <a:cs typeface="Century Gothic"/>
              </a:rPr>
              <a:t>suffering</a:t>
            </a:r>
            <a:r>
              <a:rPr sz="3500" b="0" i="1" spc="-80" dirty="0">
                <a:latin typeface="Century Gothic"/>
                <a:cs typeface="Century Gothic"/>
              </a:rPr>
              <a:t> </a:t>
            </a:r>
            <a:r>
              <a:rPr sz="3500" b="0" i="1" spc="105" dirty="0">
                <a:latin typeface="Century Gothic"/>
                <a:cs typeface="Century Gothic"/>
              </a:rPr>
              <a:t>at</a:t>
            </a:r>
            <a:r>
              <a:rPr sz="3500" b="0" i="1" spc="-80" dirty="0">
                <a:latin typeface="Century Gothic"/>
                <a:cs typeface="Century Gothic"/>
              </a:rPr>
              <a:t> </a:t>
            </a:r>
            <a:r>
              <a:rPr sz="3500" b="0" i="1" spc="90" dirty="0">
                <a:latin typeface="Century Gothic"/>
                <a:cs typeface="Century Gothic"/>
              </a:rPr>
              <a:t>the</a:t>
            </a:r>
            <a:r>
              <a:rPr sz="3500" b="0" i="1" spc="-85" dirty="0">
                <a:latin typeface="Century Gothic"/>
                <a:cs typeface="Century Gothic"/>
              </a:rPr>
              <a:t> </a:t>
            </a:r>
            <a:r>
              <a:rPr sz="3500" b="0" i="1" spc="165" dirty="0">
                <a:latin typeface="Century Gothic"/>
                <a:cs typeface="Century Gothic"/>
              </a:rPr>
              <a:t>moment</a:t>
            </a:r>
            <a:r>
              <a:rPr sz="3500" b="0" i="1" spc="-80" dirty="0">
                <a:latin typeface="Century Gothic"/>
                <a:cs typeface="Century Gothic"/>
              </a:rPr>
              <a:t> </a:t>
            </a:r>
            <a:r>
              <a:rPr sz="3500" b="0" i="1" spc="210" dirty="0">
                <a:latin typeface="Century Gothic"/>
                <a:cs typeface="Century Gothic"/>
              </a:rPr>
              <a:t>it </a:t>
            </a:r>
            <a:r>
              <a:rPr sz="3500" b="0" i="1" spc="225" dirty="0">
                <a:latin typeface="Century Gothic"/>
                <a:cs typeface="Century Gothic"/>
              </a:rPr>
              <a:t>ﬁnds</a:t>
            </a:r>
            <a:r>
              <a:rPr sz="3500" b="0" i="1" spc="-65" dirty="0">
                <a:latin typeface="Century Gothic"/>
                <a:cs typeface="Century Gothic"/>
              </a:rPr>
              <a:t> </a:t>
            </a:r>
            <a:r>
              <a:rPr sz="3500" b="0" i="1" dirty="0">
                <a:latin typeface="Century Gothic"/>
                <a:cs typeface="Century Gothic"/>
              </a:rPr>
              <a:t>a</a:t>
            </a:r>
            <a:r>
              <a:rPr sz="3500" b="0" i="1" spc="-60" dirty="0">
                <a:latin typeface="Century Gothic"/>
                <a:cs typeface="Century Gothic"/>
              </a:rPr>
              <a:t> </a:t>
            </a:r>
            <a:r>
              <a:rPr sz="3500" b="0" i="1" spc="65" dirty="0">
                <a:latin typeface="Century Gothic"/>
                <a:cs typeface="Century Gothic"/>
              </a:rPr>
              <a:t>meaning."</a:t>
            </a:r>
            <a:endParaRPr sz="35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68149" y="3116976"/>
            <a:ext cx="20415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235" dirty="0">
                <a:solidFill>
                  <a:srgbClr val="FFFFFF"/>
                </a:solidFill>
                <a:latin typeface="Lucida Sans"/>
                <a:cs typeface="Lucida Sans"/>
              </a:rPr>
              <a:t>~Victor</a:t>
            </a:r>
            <a:r>
              <a:rPr sz="2800" i="1" spc="-29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2800" i="1" spc="-315" dirty="0">
                <a:solidFill>
                  <a:srgbClr val="FFFFFF"/>
                </a:solidFill>
                <a:latin typeface="Lucida Sans"/>
                <a:cs typeface="Lucida Sans"/>
              </a:rPr>
              <a:t>Frankl</a:t>
            </a:r>
            <a:endParaRPr sz="2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0325" y="4136873"/>
            <a:ext cx="165988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i="1" spc="-114" dirty="0">
                <a:latin typeface="Trebuchet MS"/>
                <a:cs typeface="Trebuchet MS"/>
              </a:rPr>
              <a:t>Kintsugi</a:t>
            </a:r>
            <a:r>
              <a:rPr sz="1900" b="1" i="1" spc="-135" dirty="0">
                <a:latin typeface="Trebuchet MS"/>
                <a:cs typeface="Trebuchet MS"/>
              </a:rPr>
              <a:t> </a:t>
            </a:r>
            <a:r>
              <a:rPr sz="1900" b="1" i="1" spc="-114" dirty="0">
                <a:latin typeface="Trebuchet MS"/>
                <a:cs typeface="Trebuchet MS"/>
              </a:rPr>
              <a:t>Pottery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3775" y="1175206"/>
            <a:ext cx="6050280" cy="2962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3225" marR="5080" indent="-390525">
              <a:lnSpc>
                <a:spcPct val="116300"/>
              </a:lnSpc>
              <a:spcBef>
                <a:spcPts val="100"/>
              </a:spcBef>
              <a:buFont typeface="MS PGothic"/>
              <a:buChar char="➔"/>
              <a:tabLst>
                <a:tab pos="403225" algn="l"/>
              </a:tabLst>
            </a:pPr>
            <a:r>
              <a:rPr sz="1300" dirty="0">
                <a:latin typeface="Lucida Sans Unicode"/>
                <a:cs typeface="Lucida Sans Unicode"/>
              </a:rPr>
              <a:t>Positive</a:t>
            </a:r>
            <a:r>
              <a:rPr sz="1300" spc="3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psychological</a:t>
            </a:r>
            <a:r>
              <a:rPr sz="1300" spc="35" dirty="0">
                <a:latin typeface="Lucida Sans Unicode"/>
                <a:cs typeface="Lucida Sans Unicode"/>
              </a:rPr>
              <a:t> </a:t>
            </a:r>
            <a:r>
              <a:rPr sz="1300" spc="45" dirty="0">
                <a:latin typeface="Lucida Sans Unicode"/>
                <a:cs typeface="Lucida Sans Unicode"/>
              </a:rPr>
              <a:t>changes</a:t>
            </a:r>
            <a:r>
              <a:rPr sz="1300" spc="3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that</a:t>
            </a:r>
            <a:r>
              <a:rPr sz="1300" spc="35" dirty="0">
                <a:latin typeface="Lucida Sans Unicode"/>
                <a:cs typeface="Lucida Sans Unicode"/>
              </a:rPr>
              <a:t> </a:t>
            </a:r>
            <a:r>
              <a:rPr sz="1300" spc="70" dirty="0">
                <a:latin typeface="Lucida Sans Unicode"/>
                <a:cs typeface="Lucida Sans Unicode"/>
              </a:rPr>
              <a:t>may</a:t>
            </a:r>
            <a:r>
              <a:rPr sz="1300" spc="3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develop</a:t>
            </a:r>
            <a:r>
              <a:rPr sz="1300" spc="25" dirty="0">
                <a:latin typeface="Lucida Sans Unicode"/>
                <a:cs typeface="Lucida Sans Unicode"/>
              </a:rPr>
              <a:t> </a:t>
            </a:r>
            <a:r>
              <a:rPr sz="1300" b="1" spc="160" dirty="0">
                <a:latin typeface="Calibri"/>
                <a:cs typeface="Calibri"/>
              </a:rPr>
              <a:t>as</a:t>
            </a:r>
            <a:r>
              <a:rPr sz="1300" b="1" spc="190" dirty="0">
                <a:latin typeface="Calibri"/>
                <a:cs typeface="Calibri"/>
              </a:rPr>
              <a:t> </a:t>
            </a:r>
            <a:r>
              <a:rPr sz="1300" b="1" spc="150" dirty="0">
                <a:latin typeface="Calibri"/>
                <a:cs typeface="Calibri"/>
              </a:rPr>
              <a:t>a</a:t>
            </a:r>
            <a:r>
              <a:rPr sz="1300" b="1" spc="190" dirty="0">
                <a:latin typeface="Calibri"/>
                <a:cs typeface="Calibri"/>
              </a:rPr>
              <a:t> </a:t>
            </a:r>
            <a:r>
              <a:rPr sz="1300" b="1" spc="170" dirty="0">
                <a:latin typeface="Calibri"/>
                <a:cs typeface="Calibri"/>
              </a:rPr>
              <a:t>consequence </a:t>
            </a:r>
            <a:r>
              <a:rPr sz="1300" b="1" spc="120" dirty="0">
                <a:latin typeface="Calibri"/>
                <a:cs typeface="Calibri"/>
              </a:rPr>
              <a:t>of</a:t>
            </a:r>
            <a:r>
              <a:rPr sz="1300" b="1" spc="75" dirty="0">
                <a:latin typeface="Calibri"/>
                <a:cs typeface="Calibri"/>
              </a:rPr>
              <a:t> </a:t>
            </a:r>
            <a:r>
              <a:rPr sz="1300" b="1" spc="160" dirty="0">
                <a:latin typeface="Calibri"/>
                <a:cs typeface="Calibri"/>
              </a:rPr>
              <a:t>highly</a:t>
            </a:r>
            <a:r>
              <a:rPr sz="1300" b="1" spc="80" dirty="0">
                <a:latin typeface="Calibri"/>
                <a:cs typeface="Calibri"/>
              </a:rPr>
              <a:t> </a:t>
            </a:r>
            <a:r>
              <a:rPr sz="1300" b="1" spc="175" dirty="0">
                <a:latin typeface="Calibri"/>
                <a:cs typeface="Calibri"/>
              </a:rPr>
              <a:t>challenging</a:t>
            </a:r>
            <a:r>
              <a:rPr sz="1300" b="1" spc="80" dirty="0">
                <a:latin typeface="Calibri"/>
                <a:cs typeface="Calibri"/>
              </a:rPr>
              <a:t> </a:t>
            </a:r>
            <a:r>
              <a:rPr sz="1300" b="1" spc="95" dirty="0">
                <a:latin typeface="Calibri"/>
                <a:cs typeface="Calibri"/>
              </a:rPr>
              <a:t>life</a:t>
            </a:r>
            <a:r>
              <a:rPr sz="1300" b="1" spc="80" dirty="0">
                <a:latin typeface="Calibri"/>
                <a:cs typeface="Calibri"/>
              </a:rPr>
              <a:t> </a:t>
            </a:r>
            <a:r>
              <a:rPr sz="1300" b="1" spc="160" dirty="0">
                <a:latin typeface="Calibri"/>
                <a:cs typeface="Calibri"/>
              </a:rPr>
              <a:t>circumstances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S PGothic"/>
              <a:buChar char="➔"/>
            </a:pPr>
            <a:endParaRPr sz="2250">
              <a:latin typeface="Calibri"/>
              <a:cs typeface="Calibri"/>
            </a:endParaRPr>
          </a:p>
          <a:p>
            <a:pPr marL="402590" indent="-389890">
              <a:lnSpc>
                <a:spcPct val="100000"/>
              </a:lnSpc>
              <a:spcBef>
                <a:spcPts val="5"/>
              </a:spcBef>
              <a:buFont typeface="MS PGothic"/>
              <a:buChar char="➔"/>
              <a:tabLst>
                <a:tab pos="402590" algn="l"/>
              </a:tabLst>
            </a:pPr>
            <a:r>
              <a:rPr sz="1300" dirty="0">
                <a:latin typeface="Lucida Sans Unicode"/>
                <a:cs typeface="Lucida Sans Unicode"/>
              </a:rPr>
              <a:t>Linked</a:t>
            </a:r>
            <a:r>
              <a:rPr sz="1300" spc="1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to</a:t>
            </a:r>
            <a:r>
              <a:rPr sz="1300" spc="10" dirty="0">
                <a:latin typeface="Lucida Sans Unicode"/>
                <a:cs typeface="Lucida Sans Unicode"/>
              </a:rPr>
              <a:t> </a:t>
            </a:r>
            <a:r>
              <a:rPr sz="1300" b="1" spc="155" dirty="0">
                <a:latin typeface="Calibri"/>
                <a:cs typeface="Calibri"/>
              </a:rPr>
              <a:t>improved</a:t>
            </a:r>
            <a:r>
              <a:rPr sz="1300" b="1" spc="165" dirty="0">
                <a:latin typeface="Calibri"/>
                <a:cs typeface="Calibri"/>
              </a:rPr>
              <a:t> functioning</a:t>
            </a:r>
            <a:r>
              <a:rPr sz="1300" b="1" spc="120" dirty="0">
                <a:latin typeface="Calibri"/>
                <a:cs typeface="Calibri"/>
              </a:rPr>
              <a:t> </a:t>
            </a:r>
            <a:r>
              <a:rPr sz="1300" spc="-55" dirty="0">
                <a:latin typeface="Lucida Sans Unicode"/>
                <a:cs typeface="Lucida Sans Unicode"/>
              </a:rPr>
              <a:t>&amp;</a:t>
            </a:r>
            <a:r>
              <a:rPr sz="1300" spc="15" dirty="0">
                <a:latin typeface="Lucida Sans Unicode"/>
                <a:cs typeface="Lucida Sans Unicode"/>
              </a:rPr>
              <a:t> </a:t>
            </a:r>
            <a:r>
              <a:rPr sz="1300" b="1" spc="135" dirty="0">
                <a:latin typeface="Calibri"/>
                <a:cs typeface="Calibri"/>
              </a:rPr>
              <a:t>resilience</a:t>
            </a:r>
            <a:r>
              <a:rPr sz="1300" b="1" spc="165" dirty="0">
                <a:latin typeface="Calibri"/>
                <a:cs typeface="Calibri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to</a:t>
            </a:r>
            <a:r>
              <a:rPr sz="1300" spc="1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subsequent</a:t>
            </a:r>
            <a:r>
              <a:rPr sz="1300" spc="15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trauma</a:t>
            </a:r>
            <a:endParaRPr sz="13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MS PGothic"/>
              <a:buChar char="➔"/>
            </a:pPr>
            <a:endParaRPr sz="1800">
              <a:latin typeface="Lucida Sans Unicode"/>
              <a:cs typeface="Lucida Sans Unicode"/>
            </a:endParaRPr>
          </a:p>
          <a:p>
            <a:pPr marL="859790" lvl="1" indent="-327025">
              <a:lnSpc>
                <a:spcPct val="100000"/>
              </a:lnSpc>
              <a:buChar char="◆"/>
              <a:tabLst>
                <a:tab pos="859790" algn="l"/>
              </a:tabLst>
            </a:pPr>
            <a:r>
              <a:rPr sz="1300" spc="50" dirty="0">
                <a:latin typeface="Lucida Sans Unicode"/>
                <a:cs typeface="Lucida Sans Unicode"/>
              </a:rPr>
              <a:t>Deeper</a:t>
            </a:r>
            <a:r>
              <a:rPr sz="1300" spc="6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interpersonal</a:t>
            </a:r>
            <a:r>
              <a:rPr sz="1300" spc="60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relationships</a:t>
            </a:r>
            <a:endParaRPr sz="1300">
              <a:latin typeface="Lucida Sans Unicode"/>
              <a:cs typeface="Lucida Sans Unicode"/>
            </a:endParaRPr>
          </a:p>
          <a:p>
            <a:pPr marL="859790" lvl="1" indent="-327025">
              <a:lnSpc>
                <a:spcPct val="100000"/>
              </a:lnSpc>
              <a:spcBef>
                <a:spcPts val="254"/>
              </a:spcBef>
              <a:buChar char="◆"/>
              <a:tabLst>
                <a:tab pos="859790" algn="l"/>
              </a:tabLst>
            </a:pPr>
            <a:r>
              <a:rPr sz="1300" dirty="0">
                <a:latin typeface="Lucida Sans Unicode"/>
                <a:cs typeface="Lucida Sans Unicode"/>
              </a:rPr>
              <a:t>Greater</a:t>
            </a:r>
            <a:r>
              <a:rPr sz="1300" spc="2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sense</a:t>
            </a:r>
            <a:r>
              <a:rPr sz="1300" spc="3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of</a:t>
            </a:r>
            <a:r>
              <a:rPr sz="1300" spc="3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personal</a:t>
            </a:r>
            <a:r>
              <a:rPr sz="1300" spc="30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strengths</a:t>
            </a:r>
            <a:endParaRPr sz="1300">
              <a:latin typeface="Lucida Sans Unicode"/>
              <a:cs typeface="Lucida Sans Unicode"/>
            </a:endParaRPr>
          </a:p>
          <a:p>
            <a:pPr marL="859790" lvl="1" indent="-327025">
              <a:lnSpc>
                <a:spcPct val="100000"/>
              </a:lnSpc>
              <a:spcBef>
                <a:spcPts val="240"/>
              </a:spcBef>
              <a:buChar char="◆"/>
              <a:tabLst>
                <a:tab pos="859790" algn="l"/>
              </a:tabLst>
            </a:pPr>
            <a:r>
              <a:rPr sz="1300" dirty="0">
                <a:latin typeface="Lucida Sans Unicode"/>
                <a:cs typeface="Lucida Sans Unicode"/>
              </a:rPr>
              <a:t>Openness</a:t>
            </a:r>
            <a:r>
              <a:rPr sz="1300" spc="-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to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80" dirty="0">
                <a:latin typeface="Lucida Sans Unicode"/>
                <a:cs typeface="Lucida Sans Unicode"/>
              </a:rPr>
              <a:t>new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possibilities</a:t>
            </a:r>
            <a:r>
              <a:rPr sz="1300" spc="-20" dirty="0">
                <a:latin typeface="Lucida Sans Unicode"/>
                <a:cs typeface="Lucida Sans Unicode"/>
              </a:rPr>
              <a:t> for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one’s</a:t>
            </a:r>
            <a:r>
              <a:rPr sz="1300" spc="-15" dirty="0">
                <a:latin typeface="Lucida Sans Unicode"/>
                <a:cs typeface="Lucida Sans Unicode"/>
              </a:rPr>
              <a:t> </a:t>
            </a:r>
            <a:r>
              <a:rPr sz="1300" spc="-20" dirty="0">
                <a:latin typeface="Lucida Sans Unicode"/>
                <a:cs typeface="Lucida Sans Unicode"/>
              </a:rPr>
              <a:t>life</a:t>
            </a:r>
            <a:endParaRPr sz="1300">
              <a:latin typeface="Lucida Sans Unicode"/>
              <a:cs typeface="Lucida Sans Unicode"/>
            </a:endParaRPr>
          </a:p>
          <a:p>
            <a:pPr marL="859790" lvl="1" indent="-327025">
              <a:lnSpc>
                <a:spcPct val="100000"/>
              </a:lnSpc>
              <a:spcBef>
                <a:spcPts val="240"/>
              </a:spcBef>
              <a:buChar char="◆"/>
              <a:tabLst>
                <a:tab pos="859790" algn="l"/>
              </a:tabLst>
            </a:pPr>
            <a:r>
              <a:rPr sz="1300" dirty="0">
                <a:latin typeface="Lucida Sans Unicode"/>
                <a:cs typeface="Lucida Sans Unicode"/>
              </a:rPr>
              <a:t>Stronger</a:t>
            </a:r>
            <a:r>
              <a:rPr sz="1300" spc="4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sense</a:t>
            </a:r>
            <a:r>
              <a:rPr sz="1300" spc="4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of</a:t>
            </a:r>
            <a:r>
              <a:rPr sz="1300" spc="50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spirituality</a:t>
            </a:r>
            <a:endParaRPr sz="1300">
              <a:latin typeface="Lucida Sans Unicode"/>
              <a:cs typeface="Lucida Sans Unicode"/>
            </a:endParaRPr>
          </a:p>
          <a:p>
            <a:pPr marL="859790" lvl="1" indent="-327025">
              <a:lnSpc>
                <a:spcPct val="100000"/>
              </a:lnSpc>
              <a:spcBef>
                <a:spcPts val="240"/>
              </a:spcBef>
              <a:buChar char="◆"/>
              <a:tabLst>
                <a:tab pos="859790" algn="l"/>
              </a:tabLst>
            </a:pPr>
            <a:r>
              <a:rPr sz="1300" spc="75" dirty="0">
                <a:latin typeface="Lucida Sans Unicode"/>
                <a:cs typeface="Lucida Sans Unicode"/>
              </a:rPr>
              <a:t>Enhanced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spc="10" dirty="0">
                <a:latin typeface="Lucida Sans Unicode"/>
                <a:cs typeface="Lucida Sans Unicode"/>
              </a:rPr>
              <a:t>appreciation</a:t>
            </a:r>
            <a:r>
              <a:rPr sz="1300" spc="-1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of</a:t>
            </a:r>
            <a:r>
              <a:rPr sz="1300" spc="-5" dirty="0">
                <a:latin typeface="Lucida Sans Unicode"/>
                <a:cs typeface="Lucida Sans Unicode"/>
              </a:rPr>
              <a:t> </a:t>
            </a:r>
            <a:r>
              <a:rPr sz="1300" spc="-20" dirty="0">
                <a:latin typeface="Lucida Sans Unicode"/>
                <a:cs typeface="Lucida Sans Unicode"/>
              </a:rPr>
              <a:t>life</a:t>
            </a:r>
            <a:endParaRPr sz="1300">
              <a:latin typeface="Lucida Sans Unicode"/>
              <a:cs typeface="Lucida Sans Unicode"/>
            </a:endParaRPr>
          </a:p>
          <a:p>
            <a:pPr marL="859790" lvl="1" indent="-327025">
              <a:lnSpc>
                <a:spcPct val="100000"/>
              </a:lnSpc>
              <a:spcBef>
                <a:spcPts val="240"/>
              </a:spcBef>
              <a:buChar char="◆"/>
              <a:tabLst>
                <a:tab pos="859790" algn="l"/>
              </a:tabLst>
            </a:pPr>
            <a:r>
              <a:rPr sz="1300" spc="75" dirty="0">
                <a:latin typeface="Lucida Sans Unicode"/>
                <a:cs typeface="Lucida Sans Unicode"/>
              </a:rPr>
              <a:t>Enhanced</a:t>
            </a:r>
            <a:r>
              <a:rPr sz="1300" spc="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altruism</a:t>
            </a:r>
            <a:r>
              <a:rPr sz="1300" spc="5" dirty="0">
                <a:latin typeface="Lucida Sans Unicode"/>
                <a:cs typeface="Lucida Sans Unicode"/>
              </a:rPr>
              <a:t> </a:t>
            </a:r>
            <a:r>
              <a:rPr sz="1300" spc="50" dirty="0">
                <a:latin typeface="Lucida Sans Unicode"/>
                <a:cs typeface="Lucida Sans Unicode"/>
              </a:rPr>
              <a:t>and</a:t>
            </a:r>
            <a:r>
              <a:rPr sz="1300" spc="5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compassion</a:t>
            </a:r>
            <a:endParaRPr sz="1300">
              <a:latin typeface="Lucida Sans Unicode"/>
              <a:cs typeface="Lucida Sans Unicode"/>
            </a:endParaRPr>
          </a:p>
          <a:p>
            <a:pPr marL="859790" lvl="1" indent="-327025">
              <a:lnSpc>
                <a:spcPct val="100000"/>
              </a:lnSpc>
              <a:spcBef>
                <a:spcPts val="240"/>
              </a:spcBef>
              <a:buChar char="◆"/>
              <a:tabLst>
                <a:tab pos="859790" algn="l"/>
              </a:tabLst>
            </a:pPr>
            <a:r>
              <a:rPr sz="1300" dirty="0">
                <a:latin typeface="Lucida Sans Unicode"/>
                <a:cs typeface="Lucida Sans Unicode"/>
              </a:rPr>
              <a:t>Creative</a:t>
            </a:r>
            <a:r>
              <a:rPr sz="1300" spc="85" dirty="0">
                <a:latin typeface="Lucida Sans Unicode"/>
                <a:cs typeface="Lucida Sans Unicode"/>
              </a:rPr>
              <a:t> </a:t>
            </a:r>
            <a:r>
              <a:rPr sz="1300" spc="40" dirty="0">
                <a:latin typeface="Lucida Sans Unicode"/>
                <a:cs typeface="Lucida Sans Unicode"/>
              </a:rPr>
              <a:t>growth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300" y="255642"/>
            <a:ext cx="545084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345" dirty="0">
                <a:solidFill>
                  <a:srgbClr val="434343"/>
                </a:solidFill>
              </a:rPr>
              <a:t>Posttraumatic</a:t>
            </a:r>
            <a:r>
              <a:rPr sz="2900" spc="190" dirty="0">
                <a:solidFill>
                  <a:srgbClr val="434343"/>
                </a:solidFill>
              </a:rPr>
              <a:t> </a:t>
            </a:r>
            <a:r>
              <a:rPr sz="2900" spc="355" dirty="0">
                <a:solidFill>
                  <a:srgbClr val="434343"/>
                </a:solidFill>
              </a:rPr>
              <a:t>Growth</a:t>
            </a:r>
            <a:r>
              <a:rPr sz="2900" spc="195" dirty="0">
                <a:solidFill>
                  <a:srgbClr val="434343"/>
                </a:solidFill>
              </a:rPr>
              <a:t> </a:t>
            </a:r>
            <a:r>
              <a:rPr sz="2900" spc="270" dirty="0">
                <a:solidFill>
                  <a:srgbClr val="434343"/>
                </a:solidFill>
              </a:rPr>
              <a:t>(PTG)</a:t>
            </a:r>
            <a:endParaRPr sz="2900"/>
          </a:p>
        </p:txBody>
      </p:sp>
      <p:sp>
        <p:nvSpPr>
          <p:cNvPr id="5" name="object 5"/>
          <p:cNvSpPr txBox="1"/>
          <p:nvPr/>
        </p:nvSpPr>
        <p:spPr>
          <a:xfrm>
            <a:off x="170900" y="4733120"/>
            <a:ext cx="61264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Lucida Sans Unicode"/>
                <a:cs typeface="Lucida Sans Unicode"/>
              </a:rPr>
              <a:t>Tedeschi</a:t>
            </a:r>
            <a:r>
              <a:rPr sz="1000" spc="7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R,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Calhoun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L.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Target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article: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posttraumatic</a:t>
            </a:r>
            <a:r>
              <a:rPr sz="1000" spc="8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growth.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i="1" dirty="0">
                <a:latin typeface="Century Gothic"/>
                <a:cs typeface="Century Gothic"/>
              </a:rPr>
              <a:t>Psychological</a:t>
            </a:r>
            <a:r>
              <a:rPr sz="1000" i="1" spc="120" dirty="0">
                <a:latin typeface="Century Gothic"/>
                <a:cs typeface="Century Gothic"/>
              </a:rPr>
              <a:t> </a:t>
            </a:r>
            <a:r>
              <a:rPr sz="1000" i="1" dirty="0">
                <a:latin typeface="Century Gothic"/>
                <a:cs typeface="Century Gothic"/>
              </a:rPr>
              <a:t>Inquiry.</a:t>
            </a:r>
            <a:r>
              <a:rPr sz="1000" i="1" spc="105" dirty="0">
                <a:latin typeface="Century Gothic"/>
                <a:cs typeface="Century Gothic"/>
              </a:rPr>
              <a:t> </a:t>
            </a:r>
            <a:r>
              <a:rPr sz="1000" spc="-105" dirty="0">
                <a:latin typeface="Lucida Sans Unicode"/>
                <a:cs typeface="Lucida Sans Unicode"/>
              </a:rPr>
              <a:t>2004;15(1):1-</a:t>
            </a:r>
            <a:r>
              <a:rPr sz="1000" spc="-45" dirty="0">
                <a:latin typeface="Lucida Sans Unicode"/>
                <a:cs typeface="Lucida Sans Unicode"/>
              </a:rPr>
              <a:t>18.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725" y="348110"/>
            <a:ext cx="5655310" cy="77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440" dirty="0">
                <a:solidFill>
                  <a:srgbClr val="000000"/>
                </a:solidFill>
              </a:rPr>
              <a:t>POSITIVE</a:t>
            </a:r>
            <a:r>
              <a:rPr sz="3300" spc="210" dirty="0">
                <a:solidFill>
                  <a:srgbClr val="000000"/>
                </a:solidFill>
              </a:rPr>
              <a:t> </a:t>
            </a:r>
            <a:r>
              <a:rPr sz="3300" spc="425" dirty="0">
                <a:solidFill>
                  <a:srgbClr val="000000"/>
                </a:solidFill>
              </a:rPr>
              <a:t>EMOTIONS</a:t>
            </a:r>
            <a:endParaRPr sz="3300"/>
          </a:p>
          <a:p>
            <a:pPr marL="65405">
              <a:lnSpc>
                <a:spcPct val="100000"/>
              </a:lnSpc>
              <a:spcBef>
                <a:spcPts val="30"/>
              </a:spcBef>
            </a:pPr>
            <a:r>
              <a:rPr sz="1600" spc="-495" dirty="0">
                <a:solidFill>
                  <a:srgbClr val="2C2C2C"/>
                </a:solidFill>
              </a:rPr>
              <a:t>→</a:t>
            </a:r>
            <a:r>
              <a:rPr sz="1600" spc="105" dirty="0">
                <a:solidFill>
                  <a:srgbClr val="2C2C2C"/>
                </a:solidFill>
              </a:rPr>
              <a:t> </a:t>
            </a:r>
            <a:r>
              <a:rPr sz="1600" i="1" spc="240" dirty="0">
                <a:solidFill>
                  <a:srgbClr val="2C2C2C"/>
                </a:solidFill>
                <a:latin typeface="Calibri"/>
                <a:cs typeface="Calibri"/>
              </a:rPr>
              <a:t>Embracing</a:t>
            </a:r>
            <a:r>
              <a:rPr sz="1600" i="1" spc="10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250" dirty="0">
                <a:solidFill>
                  <a:srgbClr val="2C2C2C"/>
                </a:solidFill>
                <a:latin typeface="Calibri"/>
                <a:cs typeface="Calibri"/>
              </a:rPr>
              <a:t>a</a:t>
            </a:r>
            <a:r>
              <a:rPr sz="1600" i="1" spc="10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220" dirty="0">
                <a:solidFill>
                  <a:srgbClr val="2C2C2C"/>
                </a:solidFill>
                <a:latin typeface="Calibri"/>
                <a:cs typeface="Calibri"/>
              </a:rPr>
              <a:t>mindset</a:t>
            </a:r>
            <a:r>
              <a:rPr sz="1600" i="1" spc="1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155" dirty="0">
                <a:solidFill>
                  <a:srgbClr val="2C2C2C"/>
                </a:solidFill>
                <a:latin typeface="Calibri"/>
                <a:cs typeface="Calibri"/>
              </a:rPr>
              <a:t>of</a:t>
            </a:r>
            <a:r>
              <a:rPr sz="1600" i="1" spc="10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155" dirty="0">
                <a:solidFill>
                  <a:srgbClr val="2C2C2C"/>
                </a:solidFill>
                <a:latin typeface="Calibri"/>
                <a:cs typeface="Calibri"/>
              </a:rPr>
              <a:t>positivity</a:t>
            </a:r>
            <a:r>
              <a:rPr sz="1600" i="1" spc="10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2C2C2C"/>
                </a:solidFill>
                <a:latin typeface="Calibri"/>
                <a:cs typeface="Calibri"/>
              </a:rPr>
              <a:t>&amp;</a:t>
            </a:r>
            <a:r>
              <a:rPr sz="1600" i="1" spc="105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195" dirty="0">
                <a:solidFill>
                  <a:srgbClr val="2C2C2C"/>
                </a:solidFill>
                <a:latin typeface="Calibri"/>
                <a:cs typeface="Calibri"/>
              </a:rPr>
              <a:t>Feeling</a:t>
            </a:r>
            <a:r>
              <a:rPr sz="1600" i="1" spc="110" dirty="0">
                <a:solidFill>
                  <a:srgbClr val="2C2C2C"/>
                </a:solidFill>
                <a:latin typeface="Calibri"/>
                <a:cs typeface="Calibri"/>
              </a:rPr>
              <a:t> </a:t>
            </a:r>
            <a:r>
              <a:rPr sz="1600" i="1" spc="250" dirty="0">
                <a:solidFill>
                  <a:srgbClr val="2C2C2C"/>
                </a:solidFill>
                <a:latin typeface="Calibri"/>
                <a:cs typeface="Calibri"/>
              </a:rPr>
              <a:t>GOOD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pc="280" dirty="0"/>
              <a:t>Expanded</a:t>
            </a:r>
            <a:r>
              <a:rPr spc="140" dirty="0"/>
              <a:t> </a:t>
            </a:r>
            <a:r>
              <a:rPr spc="200" dirty="0"/>
              <a:t>Attention</a:t>
            </a:r>
            <a:r>
              <a:rPr spc="145" dirty="0"/>
              <a:t> </a:t>
            </a:r>
            <a:r>
              <a:rPr spc="210" dirty="0"/>
              <a:t>(“Broaden-</a:t>
            </a:r>
            <a:r>
              <a:rPr spc="235" dirty="0"/>
              <a:t>and-</a:t>
            </a:r>
            <a:r>
              <a:rPr spc="170" dirty="0"/>
              <a:t>build”)</a:t>
            </a:r>
          </a:p>
          <a:p>
            <a:pPr marL="40005" marR="3974465">
              <a:lnSpc>
                <a:spcPct val="256900"/>
              </a:lnSpc>
            </a:pPr>
            <a:r>
              <a:rPr spc="204" dirty="0">
                <a:solidFill>
                  <a:srgbClr val="000000"/>
                </a:solidFill>
              </a:rPr>
              <a:t>Resilience</a:t>
            </a:r>
            <a:r>
              <a:rPr i="1" spc="204" dirty="0">
                <a:solidFill>
                  <a:srgbClr val="000000"/>
                </a:solidFill>
              </a:rPr>
              <a:t> </a:t>
            </a:r>
            <a:r>
              <a:rPr i="1" spc="215" dirty="0"/>
              <a:t>Savoring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58775" y="4850511"/>
            <a:ext cx="16675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Photo</a:t>
            </a:r>
            <a:r>
              <a:rPr sz="800" spc="15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by</a:t>
            </a:r>
            <a:r>
              <a:rPr sz="800" spc="15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Court</a:t>
            </a:r>
            <a:r>
              <a:rPr sz="800" u="sng" spc="155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Prather</a:t>
            </a:r>
            <a:r>
              <a:rPr sz="800" spc="150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on</a:t>
            </a:r>
            <a:r>
              <a:rPr sz="800" spc="150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63039" y="4561645"/>
            <a:ext cx="2975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latin typeface="Tahoma"/>
                <a:cs typeface="Tahoma"/>
              </a:rPr>
              <a:t>Jordyn</a:t>
            </a:r>
            <a:r>
              <a:rPr sz="1000" b="1" spc="-7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Feingold, </a:t>
            </a:r>
            <a:r>
              <a:rPr sz="1000" b="1" spc="-10" dirty="0">
                <a:latin typeface="Tahoma"/>
                <a:cs typeface="Tahoma"/>
              </a:rPr>
              <a:t>MAPP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65" dirty="0">
                <a:latin typeface="Tahoma"/>
                <a:cs typeface="Tahoma"/>
              </a:rPr>
              <a:t>2020 </a:t>
            </a:r>
            <a:r>
              <a:rPr sz="1000" b="1" spc="-110" dirty="0">
                <a:latin typeface="Tahoma"/>
                <a:cs typeface="Tahoma"/>
              </a:rPr>
              <a:t>;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70" dirty="0">
                <a:latin typeface="Tahoma"/>
                <a:cs typeface="Tahoma"/>
              </a:rPr>
              <a:t> Reserved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33025" y="475125"/>
            <a:ext cx="55499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330" dirty="0">
                <a:solidFill>
                  <a:srgbClr val="FFFFFF"/>
                </a:solidFill>
                <a:latin typeface="Calibri"/>
                <a:cs typeface="Calibri"/>
              </a:rPr>
              <a:t>Joy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33025" y="913274"/>
            <a:ext cx="1533525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i="1" spc="275" dirty="0">
                <a:latin typeface="Calibri"/>
                <a:cs typeface="Calibri"/>
              </a:rPr>
              <a:t>gratitude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33025" y="1351424"/>
            <a:ext cx="130048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254" dirty="0">
                <a:solidFill>
                  <a:srgbClr val="FFFFFF"/>
                </a:solidFill>
                <a:latin typeface="Calibri"/>
                <a:cs typeface="Calibri"/>
              </a:rPr>
              <a:t>serenity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33025" y="1789575"/>
            <a:ext cx="1235710" cy="365760"/>
          </a:xfrm>
          <a:custGeom>
            <a:avLst/>
            <a:gdLst/>
            <a:ahLst/>
            <a:cxnLst/>
            <a:rect l="l" t="t" r="r" b="b"/>
            <a:pathLst>
              <a:path w="1235709" h="365760">
                <a:moveTo>
                  <a:pt x="1235356" y="365760"/>
                </a:moveTo>
                <a:lnTo>
                  <a:pt x="0" y="365760"/>
                </a:lnTo>
                <a:lnTo>
                  <a:pt x="0" y="0"/>
                </a:lnTo>
                <a:lnTo>
                  <a:pt x="1235356" y="0"/>
                </a:lnTo>
                <a:lnTo>
                  <a:pt x="1235356" y="36576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20325" y="1764682"/>
            <a:ext cx="12611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240" dirty="0">
                <a:solidFill>
                  <a:srgbClr val="FFFFFF"/>
                </a:solidFill>
                <a:latin typeface="Calibri"/>
                <a:cs typeface="Calibri"/>
              </a:rPr>
              <a:t>interest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33025" y="2227725"/>
            <a:ext cx="83439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325" dirty="0">
                <a:solidFill>
                  <a:srgbClr val="FFFFFF"/>
                </a:solidFill>
                <a:latin typeface="Calibri"/>
                <a:cs typeface="Calibri"/>
              </a:rPr>
              <a:t>hope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3025" y="2665875"/>
            <a:ext cx="83439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270" dirty="0">
                <a:solidFill>
                  <a:srgbClr val="FFFFFF"/>
                </a:solidFill>
                <a:latin typeface="Calibri"/>
                <a:cs typeface="Calibri"/>
              </a:rPr>
              <a:t>pride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33025" y="3104025"/>
            <a:ext cx="194818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375" dirty="0">
                <a:solidFill>
                  <a:srgbClr val="FFFFFF"/>
                </a:solidFill>
                <a:latin typeface="Calibri"/>
                <a:cs typeface="Calibri"/>
              </a:rPr>
              <a:t>amusement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33025" y="3542174"/>
            <a:ext cx="175133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254" dirty="0">
                <a:solidFill>
                  <a:srgbClr val="FFFFFF"/>
                </a:solidFill>
                <a:latin typeface="Calibri"/>
                <a:cs typeface="Calibri"/>
              </a:rPr>
              <a:t>inspiration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3025" y="3980324"/>
            <a:ext cx="69723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350" dirty="0">
                <a:solidFill>
                  <a:srgbClr val="FFFFFF"/>
                </a:solidFill>
                <a:latin typeface="Calibri"/>
                <a:cs typeface="Calibri"/>
              </a:rPr>
              <a:t>awe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3025" y="4418474"/>
            <a:ext cx="684530" cy="365760"/>
          </a:xfrm>
          <a:prstGeom prst="rect">
            <a:avLst/>
          </a:prstGeom>
          <a:solidFill>
            <a:srgbClr val="F1C13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i="1" spc="220" dirty="0">
                <a:solidFill>
                  <a:srgbClr val="FFFFFF"/>
                </a:solidFill>
                <a:latin typeface="Calibri"/>
                <a:cs typeface="Calibri"/>
              </a:rPr>
              <a:t>love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7475" y="4864935"/>
            <a:ext cx="1574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Photo</a:t>
            </a:r>
            <a:r>
              <a:rPr sz="800" spc="17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by</a:t>
            </a:r>
            <a:r>
              <a:rPr sz="800" spc="17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Lidya</a:t>
            </a:r>
            <a:r>
              <a:rPr sz="800" u="sng" spc="175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800" u="sng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3"/>
              </a:rPr>
              <a:t>Nada</a:t>
            </a:r>
            <a:r>
              <a:rPr sz="800" spc="170" dirty="0">
                <a:solidFill>
                  <a:srgbClr val="767676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111111"/>
                </a:solidFill>
                <a:latin typeface="Calibri"/>
                <a:cs typeface="Calibri"/>
              </a:rPr>
              <a:t>on</a:t>
            </a:r>
            <a:r>
              <a:rPr sz="800" spc="175" dirty="0">
                <a:solidFill>
                  <a:srgbClr val="111111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767676"/>
                </a:solidFill>
                <a:uFill>
                  <a:solidFill>
                    <a:srgbClr val="767676"/>
                  </a:solidFill>
                </a:uFill>
                <a:latin typeface="Calibri"/>
                <a:cs typeface="Calibri"/>
                <a:hlinkClick r:id="rId4"/>
              </a:rPr>
              <a:t>Unsplash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0448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100"/>
              </a:spcBef>
            </a:pPr>
            <a:r>
              <a:rPr sz="3300" spc="440" dirty="0"/>
              <a:t>POSITIVE</a:t>
            </a:r>
            <a:r>
              <a:rPr sz="3300" spc="210" dirty="0"/>
              <a:t> </a:t>
            </a:r>
            <a:r>
              <a:rPr sz="3300" spc="425" dirty="0"/>
              <a:t>EMOTIONS</a:t>
            </a:r>
            <a:endParaRPr sz="33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61675"/>
            <a:ext cx="4945103" cy="37552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78100" y="4474895"/>
            <a:ext cx="1206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25" dirty="0">
                <a:solidFill>
                  <a:srgbClr val="FFFFFF"/>
                </a:solidFill>
                <a:latin typeface="Tahoma"/>
                <a:cs typeface="Tahoma"/>
              </a:rPr>
              <a:t>(Barbara</a:t>
            </a:r>
            <a:r>
              <a:rPr sz="1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Tahoma"/>
                <a:cs typeface="Tahoma"/>
              </a:rPr>
              <a:t>Fredrickson)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454826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6174" y="0"/>
              <a:ext cx="4377824" cy="5143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2937" y="198812"/>
            <a:ext cx="6800215" cy="10026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9530" rIns="0" bIns="0" rtlCol="0">
            <a:spAutoFit/>
          </a:bodyPr>
          <a:lstStyle/>
          <a:p>
            <a:pPr marL="193040" marR="184150" algn="ctr">
              <a:lnSpc>
                <a:spcPct val="113300"/>
              </a:lnSpc>
              <a:spcBef>
                <a:spcPts val="390"/>
              </a:spcBef>
            </a:pPr>
            <a:r>
              <a:rPr sz="1600" spc="200" dirty="0">
                <a:solidFill>
                  <a:srgbClr val="141440"/>
                </a:solidFill>
              </a:rPr>
              <a:t>Physicians</a:t>
            </a:r>
            <a:r>
              <a:rPr sz="1600" spc="100" dirty="0">
                <a:solidFill>
                  <a:srgbClr val="141440"/>
                </a:solidFill>
              </a:rPr>
              <a:t> </a:t>
            </a:r>
            <a:r>
              <a:rPr sz="1600" spc="240" dirty="0">
                <a:solidFill>
                  <a:srgbClr val="141440"/>
                </a:solidFill>
              </a:rPr>
              <a:t>who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90" dirty="0">
                <a:solidFill>
                  <a:srgbClr val="141440"/>
                </a:solidFill>
              </a:rPr>
              <a:t>were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215" dirty="0">
                <a:solidFill>
                  <a:srgbClr val="141440"/>
                </a:solidFill>
              </a:rPr>
              <a:t>induced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90" dirty="0">
                <a:solidFill>
                  <a:srgbClr val="141440"/>
                </a:solidFill>
              </a:rPr>
              <a:t>with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65" dirty="0">
                <a:solidFill>
                  <a:srgbClr val="141440"/>
                </a:solidFill>
              </a:rPr>
              <a:t>positive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200" dirty="0">
                <a:solidFill>
                  <a:srgbClr val="141440"/>
                </a:solidFill>
              </a:rPr>
              <a:t>emotions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55" dirty="0">
                <a:solidFill>
                  <a:srgbClr val="141440"/>
                </a:solidFill>
              </a:rPr>
              <a:t>before </a:t>
            </a:r>
            <a:r>
              <a:rPr sz="1600" spc="215" dirty="0">
                <a:solidFill>
                  <a:srgbClr val="141440"/>
                </a:solidFill>
              </a:rPr>
              <a:t>seeing</a:t>
            </a:r>
            <a:r>
              <a:rPr sz="1600" spc="100" dirty="0">
                <a:solidFill>
                  <a:srgbClr val="141440"/>
                </a:solidFill>
              </a:rPr>
              <a:t> </a:t>
            </a:r>
            <a:r>
              <a:rPr sz="1600" spc="155" dirty="0">
                <a:solidFill>
                  <a:srgbClr val="141440"/>
                </a:solidFill>
              </a:rPr>
              <a:t>their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75" dirty="0">
                <a:solidFill>
                  <a:srgbClr val="141440"/>
                </a:solidFill>
              </a:rPr>
              <a:t>patients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90" dirty="0">
                <a:solidFill>
                  <a:srgbClr val="141440"/>
                </a:solidFill>
              </a:rPr>
              <a:t>were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75" dirty="0">
                <a:solidFill>
                  <a:srgbClr val="141440"/>
                </a:solidFill>
              </a:rPr>
              <a:t>actually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60" dirty="0">
                <a:solidFill>
                  <a:srgbClr val="141440"/>
                </a:solidFill>
              </a:rPr>
              <a:t>better</a:t>
            </a:r>
            <a:r>
              <a:rPr sz="1600" spc="100" dirty="0">
                <a:solidFill>
                  <a:srgbClr val="141440"/>
                </a:solidFill>
              </a:rPr>
              <a:t> </a:t>
            </a:r>
            <a:r>
              <a:rPr sz="1600" spc="204" dirty="0">
                <a:solidFill>
                  <a:srgbClr val="141440"/>
                </a:solidFill>
              </a:rPr>
              <a:t>than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55" dirty="0">
                <a:solidFill>
                  <a:srgbClr val="141440"/>
                </a:solidFill>
              </a:rPr>
              <a:t>their</a:t>
            </a:r>
            <a:r>
              <a:rPr sz="1600" spc="105" dirty="0">
                <a:solidFill>
                  <a:srgbClr val="141440"/>
                </a:solidFill>
              </a:rPr>
              <a:t> </a:t>
            </a:r>
            <a:r>
              <a:rPr sz="1600" spc="160" dirty="0">
                <a:solidFill>
                  <a:srgbClr val="141440"/>
                </a:solidFill>
              </a:rPr>
              <a:t>control </a:t>
            </a:r>
            <a:r>
              <a:rPr sz="1600" spc="185" dirty="0">
                <a:solidFill>
                  <a:srgbClr val="141440"/>
                </a:solidFill>
              </a:rPr>
              <a:t>counterparts</a:t>
            </a:r>
            <a:r>
              <a:rPr sz="1600" spc="110" dirty="0">
                <a:solidFill>
                  <a:srgbClr val="141440"/>
                </a:solidFill>
              </a:rPr>
              <a:t> </a:t>
            </a:r>
            <a:r>
              <a:rPr sz="1600" spc="165" dirty="0">
                <a:solidFill>
                  <a:srgbClr val="141440"/>
                </a:solidFill>
              </a:rPr>
              <a:t>at</a:t>
            </a:r>
            <a:r>
              <a:rPr sz="1600" spc="110" dirty="0">
                <a:solidFill>
                  <a:srgbClr val="141440"/>
                </a:solidFill>
              </a:rPr>
              <a:t> </a:t>
            </a:r>
            <a:r>
              <a:rPr sz="1600" spc="185" dirty="0">
                <a:solidFill>
                  <a:srgbClr val="141440"/>
                </a:solidFill>
              </a:rPr>
              <a:t>integrating</a:t>
            </a:r>
            <a:r>
              <a:rPr sz="1600" spc="110" dirty="0">
                <a:solidFill>
                  <a:srgbClr val="141440"/>
                </a:solidFill>
              </a:rPr>
              <a:t> </a:t>
            </a:r>
            <a:r>
              <a:rPr sz="1600" spc="170" dirty="0">
                <a:solidFill>
                  <a:srgbClr val="141440"/>
                </a:solidFill>
              </a:rPr>
              <a:t>patient</a:t>
            </a:r>
            <a:r>
              <a:rPr sz="1600" spc="114" dirty="0">
                <a:solidFill>
                  <a:srgbClr val="141440"/>
                </a:solidFill>
              </a:rPr>
              <a:t> </a:t>
            </a:r>
            <a:r>
              <a:rPr sz="1600" spc="215" dirty="0">
                <a:solidFill>
                  <a:srgbClr val="141440"/>
                </a:solidFill>
              </a:rPr>
              <a:t>case</a:t>
            </a:r>
            <a:r>
              <a:rPr sz="1600" spc="110" dirty="0">
                <a:solidFill>
                  <a:srgbClr val="141440"/>
                </a:solidFill>
              </a:rPr>
              <a:t> </a:t>
            </a:r>
            <a:r>
              <a:rPr sz="1600" spc="145" dirty="0">
                <a:solidFill>
                  <a:srgbClr val="141440"/>
                </a:solidFill>
              </a:rPr>
              <a:t>information.</a:t>
            </a:r>
            <a:endParaRPr sz="1600"/>
          </a:p>
        </p:txBody>
      </p:sp>
      <p:sp>
        <p:nvSpPr>
          <p:cNvPr id="7" name="object 7"/>
          <p:cNvSpPr txBox="1"/>
          <p:nvPr/>
        </p:nvSpPr>
        <p:spPr>
          <a:xfrm>
            <a:off x="1619837" y="3933562"/>
            <a:ext cx="7318375" cy="6927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9530" rIns="0" bIns="0" rtlCol="0">
            <a:spAutoFit/>
          </a:bodyPr>
          <a:lstStyle/>
          <a:p>
            <a:pPr marL="577850" marR="242570" indent="-326390">
              <a:lnSpc>
                <a:spcPct val="113300"/>
              </a:lnSpc>
              <a:spcBef>
                <a:spcPts val="390"/>
              </a:spcBef>
            </a:pPr>
            <a:r>
              <a:rPr sz="1600" b="1" spc="165" dirty="0">
                <a:solidFill>
                  <a:srgbClr val="141440"/>
                </a:solidFill>
                <a:latin typeface="Calibri"/>
                <a:cs typeface="Calibri"/>
              </a:rPr>
              <a:t>Positively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15" dirty="0">
                <a:solidFill>
                  <a:srgbClr val="141440"/>
                </a:solidFill>
                <a:latin typeface="Calibri"/>
                <a:cs typeface="Calibri"/>
              </a:rPr>
              <a:t>induced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85" dirty="0">
                <a:solidFill>
                  <a:srgbClr val="141440"/>
                </a:solidFill>
                <a:latin typeface="Calibri"/>
                <a:cs typeface="Calibri"/>
              </a:rPr>
              <a:t>doctors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0" dirty="0">
                <a:solidFill>
                  <a:srgbClr val="141440"/>
                </a:solidFill>
                <a:latin typeface="Calibri"/>
                <a:cs typeface="Calibri"/>
              </a:rPr>
              <a:t>were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70" dirty="0">
                <a:solidFill>
                  <a:srgbClr val="141440"/>
                </a:solidFill>
                <a:latin typeface="Calibri"/>
                <a:cs typeface="Calibri"/>
              </a:rPr>
              <a:t>less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45" dirty="0">
                <a:solidFill>
                  <a:srgbClr val="141440"/>
                </a:solidFill>
                <a:latin typeface="Calibri"/>
                <a:cs typeface="Calibri"/>
              </a:rPr>
              <a:t>likely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40" dirty="0">
                <a:solidFill>
                  <a:srgbClr val="141440"/>
                </a:solidFill>
                <a:latin typeface="Calibri"/>
                <a:cs typeface="Calibri"/>
              </a:rPr>
              <a:t>to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45" dirty="0">
                <a:solidFill>
                  <a:srgbClr val="141440"/>
                </a:solidFill>
                <a:latin typeface="Calibri"/>
                <a:cs typeface="Calibri"/>
              </a:rPr>
              <a:t>become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5" dirty="0">
                <a:solidFill>
                  <a:srgbClr val="141440"/>
                </a:solidFill>
                <a:latin typeface="Calibri"/>
                <a:cs typeface="Calibri"/>
              </a:rPr>
              <a:t>ﬁxated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85" dirty="0">
                <a:solidFill>
                  <a:srgbClr val="141440"/>
                </a:solidFill>
                <a:latin typeface="Calibri"/>
                <a:cs typeface="Calibri"/>
              </a:rPr>
              <a:t>on </a:t>
            </a:r>
            <a:r>
              <a:rPr sz="1600" b="1" spc="125" dirty="0">
                <a:solidFill>
                  <a:srgbClr val="141440"/>
                </a:solidFill>
                <a:latin typeface="Calibri"/>
                <a:cs typeface="Calibri"/>
              </a:rPr>
              <a:t>initial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80" dirty="0">
                <a:solidFill>
                  <a:srgbClr val="141440"/>
                </a:solidFill>
                <a:latin typeface="Calibri"/>
                <a:cs typeface="Calibri"/>
              </a:rPr>
              <a:t>ideas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20" dirty="0">
                <a:solidFill>
                  <a:srgbClr val="141440"/>
                </a:solidFill>
                <a:latin typeface="Calibri"/>
                <a:cs typeface="Calibri"/>
              </a:rPr>
              <a:t>and</a:t>
            </a:r>
            <a:r>
              <a:rPr sz="16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54" dirty="0">
                <a:solidFill>
                  <a:srgbClr val="141440"/>
                </a:solidFill>
                <a:latin typeface="Calibri"/>
                <a:cs typeface="Calibri"/>
              </a:rPr>
              <a:t>come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40" dirty="0">
                <a:solidFill>
                  <a:srgbClr val="141440"/>
                </a:solidFill>
                <a:latin typeface="Calibri"/>
                <a:cs typeface="Calibri"/>
              </a:rPr>
              <a:t>to</a:t>
            </a:r>
            <a:r>
              <a:rPr sz="16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95" dirty="0">
                <a:solidFill>
                  <a:srgbClr val="141440"/>
                </a:solidFill>
                <a:latin typeface="Calibri"/>
                <a:cs typeface="Calibri"/>
              </a:rPr>
              <a:t>premature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80" dirty="0">
                <a:solidFill>
                  <a:srgbClr val="141440"/>
                </a:solidFill>
                <a:latin typeface="Calibri"/>
                <a:cs typeface="Calibri"/>
              </a:rPr>
              <a:t>closure</a:t>
            </a:r>
            <a:r>
              <a:rPr sz="16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210" dirty="0">
                <a:solidFill>
                  <a:srgbClr val="141440"/>
                </a:solidFill>
                <a:latin typeface="Calibri"/>
                <a:cs typeface="Calibri"/>
              </a:rPr>
              <a:t>on</a:t>
            </a:r>
            <a:r>
              <a:rPr sz="16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80" dirty="0">
                <a:solidFill>
                  <a:srgbClr val="141440"/>
                </a:solidFill>
                <a:latin typeface="Calibri"/>
                <a:cs typeface="Calibri"/>
              </a:rPr>
              <a:t>diagnoses.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5475" y="4791803"/>
            <a:ext cx="76479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B4B4B4"/>
                </a:solidFill>
                <a:latin typeface="Arial"/>
                <a:cs typeface="Arial"/>
              </a:rPr>
              <a:t>Isen,</a:t>
            </a:r>
            <a:r>
              <a:rPr sz="900" spc="-6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A.</a:t>
            </a:r>
            <a:r>
              <a:rPr sz="900" spc="-4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M.,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B4B4B4"/>
                </a:solidFill>
                <a:latin typeface="Arial"/>
                <a:cs typeface="Arial"/>
              </a:rPr>
              <a:t>Rosenzweig,</a:t>
            </a:r>
            <a:r>
              <a:rPr sz="900" spc="-5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A.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S.,</a:t>
            </a:r>
            <a:r>
              <a:rPr sz="900" spc="-1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&amp;</a:t>
            </a:r>
            <a:r>
              <a:rPr sz="900" spc="-3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B4B4B4"/>
                </a:solidFill>
                <a:latin typeface="Arial"/>
                <a:cs typeface="Arial"/>
              </a:rPr>
              <a:t>Young,</a:t>
            </a:r>
            <a:r>
              <a:rPr sz="900" spc="-1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M.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J.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(1991).</a:t>
            </a:r>
            <a:r>
              <a:rPr sz="900" spc="-3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The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influence</a:t>
            </a:r>
            <a:r>
              <a:rPr sz="900" spc="-1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of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positive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affect</a:t>
            </a:r>
            <a:r>
              <a:rPr sz="900" spc="-1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on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clinical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problem</a:t>
            </a:r>
            <a:r>
              <a:rPr sz="900" spc="-1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solving.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Medical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Decision</a:t>
            </a:r>
            <a:r>
              <a:rPr sz="900" spc="-1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Making,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B4B4B4"/>
                </a:solidFill>
                <a:latin typeface="Arial"/>
                <a:cs typeface="Arial"/>
              </a:rPr>
              <a:t>2,</a:t>
            </a:r>
            <a:r>
              <a:rPr sz="900" spc="-15" dirty="0">
                <a:solidFill>
                  <a:srgbClr val="B4B4B4"/>
                </a:solidFill>
                <a:latin typeface="Arial"/>
                <a:cs typeface="Arial"/>
              </a:rPr>
              <a:t> </a:t>
            </a:r>
            <a:r>
              <a:rPr sz="900" spc="-10" dirty="0">
                <a:solidFill>
                  <a:srgbClr val="B4B4B4"/>
                </a:solidFill>
                <a:latin typeface="Arial"/>
                <a:cs typeface="Arial"/>
              </a:rPr>
              <a:t>221-</a:t>
            </a:r>
            <a:r>
              <a:rPr sz="900" spc="-20" dirty="0">
                <a:solidFill>
                  <a:srgbClr val="B4B4B4"/>
                </a:solidFill>
                <a:latin typeface="Arial"/>
                <a:cs typeface="Arial"/>
              </a:rPr>
              <a:t>227.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8699" y="1902587"/>
            <a:ext cx="4813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385" dirty="0">
                <a:solidFill>
                  <a:srgbClr val="D89F38"/>
                </a:solidFill>
              </a:rPr>
              <a:t>Positive</a:t>
            </a:r>
            <a:r>
              <a:rPr sz="3600" spc="204" dirty="0">
                <a:solidFill>
                  <a:srgbClr val="D89F38"/>
                </a:solidFill>
              </a:rPr>
              <a:t> </a:t>
            </a:r>
            <a:r>
              <a:rPr sz="3600" spc="484" dirty="0">
                <a:solidFill>
                  <a:srgbClr val="D89F38"/>
                </a:solidFill>
              </a:rPr>
              <a:t>Psychology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2232201" y="2597023"/>
            <a:ext cx="4888230" cy="161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31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✚</a:t>
            </a:r>
            <a:r>
              <a:rPr sz="1400" spc="355" dirty="0">
                <a:solidFill>
                  <a:srgbClr val="FFFFFF"/>
                </a:solidFill>
                <a:latin typeface="MS PGothic"/>
                <a:cs typeface="MS PGothic"/>
              </a:rPr>
              <a:t> </a:t>
            </a:r>
            <a:r>
              <a:rPr sz="1400" b="1" spc="18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5" dirty="0">
                <a:solidFill>
                  <a:srgbClr val="FFFFFF"/>
                </a:solidFill>
                <a:latin typeface="Calibri"/>
                <a:cs typeface="Calibri"/>
              </a:rPr>
              <a:t>scientiﬁc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ﬂourishing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optimal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functioning…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90" dirty="0">
                <a:solidFill>
                  <a:srgbClr val="FFFFFF"/>
                </a:solidFill>
                <a:latin typeface="Calibri"/>
                <a:cs typeface="Calibri"/>
              </a:rPr>
              <a:t>what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80" dirty="0">
                <a:solidFill>
                  <a:srgbClr val="FFFFFF"/>
                </a:solidFill>
                <a:latin typeface="Calibri"/>
                <a:cs typeface="Calibri"/>
              </a:rPr>
              <a:t>RIGHT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us!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Calibri"/>
              <a:cs typeface="Calibri"/>
            </a:endParaRPr>
          </a:p>
          <a:p>
            <a:pPr marL="79375" marR="71120" algn="ctr">
              <a:lnSpc>
                <a:spcPct val="114599"/>
              </a:lnSpc>
            </a:pPr>
            <a:r>
              <a:rPr sz="1400" b="1" dirty="0">
                <a:solidFill>
                  <a:srgbClr val="FFFFFF"/>
                </a:solidFill>
                <a:latin typeface="MS PGothic"/>
                <a:cs typeface="MS PGothic"/>
              </a:rPr>
              <a:t>✚</a:t>
            </a:r>
            <a:r>
              <a:rPr sz="1400" b="1" spc="-5" dirty="0">
                <a:solidFill>
                  <a:srgbClr val="FFFFFF"/>
                </a:solidFill>
                <a:latin typeface="MS PGothic"/>
                <a:cs typeface="MS PGothic"/>
              </a:rPr>
              <a:t> </a:t>
            </a:r>
            <a:r>
              <a:rPr sz="1400" b="1" spc="155" dirty="0">
                <a:solidFill>
                  <a:srgbClr val="FFFFFF"/>
                </a:solidFill>
                <a:latin typeface="Calibri"/>
                <a:cs typeface="Calibri"/>
              </a:rPr>
              <a:t>Empirically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5" dirty="0">
                <a:solidFill>
                  <a:srgbClr val="FFFFFF"/>
                </a:solidFill>
                <a:latin typeface="Calibri"/>
                <a:cs typeface="Calibri"/>
              </a:rPr>
              <a:t>studies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institutions,</a:t>
            </a:r>
            <a:r>
              <a:rPr sz="14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5" dirty="0">
                <a:solidFill>
                  <a:srgbClr val="FFFFFF"/>
                </a:solidFill>
                <a:latin typeface="Calibri"/>
                <a:cs typeface="Calibri"/>
              </a:rPr>
              <a:t>positive relationships,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4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subjective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states,</a:t>
            </a:r>
            <a:r>
              <a:rPr sz="14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Calibri"/>
                <a:cs typeface="Calibri"/>
              </a:rPr>
              <a:t>character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strengths,</a:t>
            </a:r>
            <a:r>
              <a:rPr sz="14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4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5" dirty="0">
                <a:solidFill>
                  <a:srgbClr val="FFFFFF"/>
                </a:solidFill>
                <a:latin typeface="Calibri"/>
                <a:cs typeface="Calibri"/>
              </a:rPr>
              <a:t>virtues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7764" y="4866445"/>
            <a:ext cx="2975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70" dirty="0">
                <a:latin typeface="Tahoma"/>
                <a:cs typeface="Tahoma"/>
              </a:rPr>
              <a:t>Jordyn</a:t>
            </a:r>
            <a:r>
              <a:rPr sz="1000" b="1" spc="-7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Feingold, </a:t>
            </a:r>
            <a:r>
              <a:rPr sz="1000" b="1" spc="-10" dirty="0">
                <a:latin typeface="Tahoma"/>
                <a:cs typeface="Tahoma"/>
              </a:rPr>
              <a:t>MAPP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65" dirty="0">
                <a:latin typeface="Tahoma"/>
                <a:cs typeface="Tahoma"/>
              </a:rPr>
              <a:t>2020 </a:t>
            </a:r>
            <a:r>
              <a:rPr sz="1000" b="1" spc="-110" dirty="0">
                <a:latin typeface="Tahoma"/>
                <a:cs typeface="Tahoma"/>
              </a:rPr>
              <a:t>;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70" dirty="0">
                <a:latin typeface="Tahoma"/>
                <a:cs typeface="Tahoma"/>
              </a:rPr>
              <a:t> Reserved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58374" y="890360"/>
            <a:ext cx="6241415" cy="329184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332740" indent="-320040">
              <a:lnSpc>
                <a:spcPct val="100000"/>
              </a:lnSpc>
              <a:spcBef>
                <a:spcPts val="334"/>
              </a:spcBef>
              <a:buClr>
                <a:srgbClr val="222222"/>
              </a:buClr>
              <a:buSzPct val="109090"/>
              <a:buFont typeface="Arial"/>
              <a:buChar char="●"/>
              <a:tabLst>
                <a:tab pos="332740" algn="l"/>
              </a:tabLst>
            </a:pPr>
            <a:r>
              <a:rPr sz="1100" dirty="0">
                <a:latin typeface="Lucida Sans Unicode"/>
                <a:cs typeface="Lucida Sans Unicode"/>
              </a:rPr>
              <a:t>Following</a:t>
            </a:r>
            <a:r>
              <a:rPr sz="1100" spc="25" dirty="0">
                <a:latin typeface="Lucida Sans Unicode"/>
                <a:cs typeface="Lucida Sans Unicode"/>
              </a:rPr>
              <a:t> </a:t>
            </a:r>
            <a:r>
              <a:rPr sz="1100" spc="-35" dirty="0">
                <a:latin typeface="Lucida Sans Unicode"/>
                <a:cs typeface="Lucida Sans Unicode"/>
              </a:rPr>
              <a:t>999</a:t>
            </a:r>
            <a:r>
              <a:rPr sz="1100" spc="3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Dutch</a:t>
            </a:r>
            <a:r>
              <a:rPr sz="1100" spc="3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seniors</a:t>
            </a:r>
            <a:r>
              <a:rPr sz="1100" spc="25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for</a:t>
            </a:r>
            <a:r>
              <a:rPr sz="1100" spc="3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</a:t>
            </a:r>
            <a:r>
              <a:rPr sz="1100" spc="3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decade: </a:t>
            </a:r>
            <a:r>
              <a:rPr sz="1100" b="1" spc="155" dirty="0">
                <a:latin typeface="Calibri"/>
                <a:cs typeface="Calibri"/>
              </a:rPr>
              <a:t>high </a:t>
            </a:r>
            <a:r>
              <a:rPr sz="1100" b="1" spc="145" dirty="0">
                <a:latin typeface="Calibri"/>
                <a:cs typeface="Calibri"/>
              </a:rPr>
              <a:t>optimism</a:t>
            </a:r>
            <a:r>
              <a:rPr sz="1100" b="1" spc="150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produced</a:t>
            </a:r>
            <a:r>
              <a:rPr sz="1100" spc="3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</a:t>
            </a:r>
            <a:r>
              <a:rPr sz="1100" spc="3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hazard</a:t>
            </a:r>
            <a:r>
              <a:rPr sz="1100" spc="2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ratio</a:t>
            </a:r>
            <a:r>
              <a:rPr sz="1100" spc="10" dirty="0">
                <a:latin typeface="Lucida Sans Unicode"/>
                <a:cs typeface="Lucida Sans Unicode"/>
              </a:rPr>
              <a:t> </a:t>
            </a:r>
            <a:r>
              <a:rPr sz="1100" spc="-25" dirty="0">
                <a:latin typeface="Lucida Sans Unicode"/>
                <a:cs typeface="Lucida Sans Unicode"/>
              </a:rPr>
              <a:t>of</a:t>
            </a:r>
            <a:endParaRPr sz="1100">
              <a:latin typeface="Lucida Sans Unicode"/>
              <a:cs typeface="Lucida Sans Unicode"/>
            </a:endParaRPr>
          </a:p>
          <a:p>
            <a:pPr marL="332740" marR="336550">
              <a:lnSpc>
                <a:spcPct val="113799"/>
              </a:lnSpc>
              <a:spcBef>
                <a:spcPts val="50"/>
              </a:spcBef>
            </a:pPr>
            <a:r>
              <a:rPr sz="1100" spc="-70" dirty="0">
                <a:latin typeface="Lucida Sans Unicode"/>
                <a:cs typeface="Lucida Sans Unicode"/>
              </a:rPr>
              <a:t>0.23</a:t>
            </a:r>
            <a:r>
              <a:rPr sz="1100" spc="5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for</a:t>
            </a:r>
            <a:r>
              <a:rPr sz="1100" spc="30" dirty="0">
                <a:latin typeface="Lucida Sans Unicode"/>
                <a:cs typeface="Lucida Sans Unicode"/>
              </a:rPr>
              <a:t> </a:t>
            </a:r>
            <a:r>
              <a:rPr sz="1100" b="1" spc="190" dirty="0">
                <a:latin typeface="Calibri"/>
                <a:cs typeface="Calibri"/>
              </a:rPr>
              <a:t>CVD</a:t>
            </a:r>
            <a:r>
              <a:rPr sz="1100" b="1" spc="130" dirty="0">
                <a:latin typeface="Calibri"/>
                <a:cs typeface="Calibri"/>
              </a:rPr>
              <a:t> </a:t>
            </a:r>
            <a:r>
              <a:rPr sz="1100" b="1" spc="135" dirty="0">
                <a:latin typeface="Calibri"/>
                <a:cs typeface="Calibri"/>
              </a:rPr>
              <a:t>death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(upper</a:t>
            </a:r>
            <a:r>
              <a:rPr sz="1100" spc="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versus</a:t>
            </a:r>
            <a:r>
              <a:rPr sz="1100" spc="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lower</a:t>
            </a:r>
            <a:r>
              <a:rPr sz="1100" spc="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quartile</a:t>
            </a:r>
            <a:r>
              <a:rPr sz="1100" spc="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of</a:t>
            </a:r>
            <a:r>
              <a:rPr sz="1100" spc="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optimism,</a:t>
            </a:r>
            <a:r>
              <a:rPr sz="1100" spc="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95%</a:t>
            </a:r>
            <a:r>
              <a:rPr sz="1100" spc="10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conﬁdence </a:t>
            </a:r>
            <a:r>
              <a:rPr sz="1100" dirty="0">
                <a:latin typeface="Lucida Sans Unicode"/>
                <a:cs typeface="Lucida Sans Unicode"/>
              </a:rPr>
              <a:t>interval,</a:t>
            </a:r>
            <a:r>
              <a:rPr sz="1100" spc="-20" dirty="0">
                <a:latin typeface="Lucida Sans Unicode"/>
                <a:cs typeface="Lucida Sans Unicode"/>
              </a:rPr>
              <a:t> </a:t>
            </a:r>
            <a:r>
              <a:rPr sz="1100" spc="-70" dirty="0">
                <a:latin typeface="Lucida Sans Unicode"/>
                <a:cs typeface="Lucida Sans Unicode"/>
              </a:rPr>
              <a:t>0.10–0.55)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spc="70" dirty="0">
                <a:latin typeface="Lucida Sans Unicode"/>
                <a:cs typeface="Lucida Sans Unicode"/>
              </a:rPr>
              <a:t>when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controlling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for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major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risk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factors</a:t>
            </a:r>
            <a:r>
              <a:rPr sz="1100" spc="-5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(Giltay,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Geleijnse,</a:t>
            </a:r>
            <a:r>
              <a:rPr sz="1000" spc="-1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Zitman, </a:t>
            </a:r>
            <a:r>
              <a:rPr sz="1000" dirty="0">
                <a:latin typeface="Lucida Sans Unicode"/>
                <a:cs typeface="Lucida Sans Unicode"/>
              </a:rPr>
              <a:t>Hoekstra,</a:t>
            </a:r>
            <a:r>
              <a:rPr sz="1000" spc="20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&amp;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Schouten,</a:t>
            </a:r>
            <a:r>
              <a:rPr sz="1000" spc="2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2004)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00">
              <a:latin typeface="Lucida Sans Unicode"/>
              <a:cs typeface="Lucida Sans Unicode"/>
            </a:endParaRPr>
          </a:p>
          <a:p>
            <a:pPr marL="332740" marR="61594" indent="-320675">
              <a:lnSpc>
                <a:spcPct val="115700"/>
              </a:lnSpc>
              <a:buClr>
                <a:srgbClr val="222222"/>
              </a:buClr>
              <a:buSzPct val="109090"/>
              <a:buFont typeface="Arial"/>
              <a:buChar char="●"/>
              <a:tabLst>
                <a:tab pos="332740" algn="l"/>
              </a:tabLst>
            </a:pPr>
            <a:r>
              <a:rPr sz="1100" spc="60" dirty="0">
                <a:latin typeface="Lucida Sans Unicode"/>
                <a:cs typeface="Lucida Sans Unicode"/>
              </a:rPr>
              <a:t>Among</a:t>
            </a:r>
            <a:r>
              <a:rPr sz="1100" spc="-20" dirty="0">
                <a:latin typeface="Lucida Sans Unicode"/>
                <a:cs typeface="Lucida Sans Unicode"/>
              </a:rPr>
              <a:t> </a:t>
            </a:r>
            <a:r>
              <a:rPr sz="1100" spc="-30" dirty="0">
                <a:latin typeface="Lucida Sans Unicode"/>
                <a:cs typeface="Lucida Sans Unicode"/>
              </a:rPr>
              <a:t>96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spc="75" dirty="0">
                <a:latin typeface="Lucida Sans Unicode"/>
                <a:cs typeface="Lucida Sans Unicode"/>
              </a:rPr>
              <a:t>men</a:t>
            </a:r>
            <a:r>
              <a:rPr sz="1100" spc="-20" dirty="0">
                <a:latin typeface="Lucida Sans Unicode"/>
                <a:cs typeface="Lucida Sans Unicode"/>
              </a:rPr>
              <a:t> </a:t>
            </a:r>
            <a:r>
              <a:rPr sz="1100" spc="55" dirty="0">
                <a:latin typeface="Lucida Sans Unicode"/>
                <a:cs typeface="Lucida Sans Unicode"/>
              </a:rPr>
              <a:t>who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had</a:t>
            </a:r>
            <a:r>
              <a:rPr sz="1100" spc="-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had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their</a:t>
            </a:r>
            <a:r>
              <a:rPr sz="1100" spc="-20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ﬁrst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heart</a:t>
            </a:r>
            <a:r>
              <a:rPr sz="1100" spc="-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attack,</a:t>
            </a:r>
            <a:r>
              <a:rPr sz="1100" spc="-45" dirty="0">
                <a:latin typeface="Lucida Sans Unicode"/>
                <a:cs typeface="Lucida Sans Unicode"/>
              </a:rPr>
              <a:t> </a:t>
            </a:r>
            <a:r>
              <a:rPr sz="1100" b="1" dirty="0">
                <a:latin typeface="Calibri"/>
                <a:cs typeface="Calibri"/>
              </a:rPr>
              <a:t>15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of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b="1" spc="130" dirty="0">
                <a:latin typeface="Calibri"/>
                <a:cs typeface="Calibri"/>
              </a:rPr>
              <a:t>the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16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b="1" spc="150" dirty="0">
                <a:latin typeface="Calibri"/>
                <a:cs typeface="Calibri"/>
              </a:rPr>
              <a:t>most</a:t>
            </a:r>
            <a:r>
              <a:rPr sz="1100" b="1" spc="105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pessimistic </a:t>
            </a:r>
            <a:r>
              <a:rPr sz="1100" b="1" spc="185" dirty="0">
                <a:latin typeface="Calibri"/>
                <a:cs typeface="Calibri"/>
              </a:rPr>
              <a:t>men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b="1" spc="135" dirty="0">
                <a:latin typeface="Calibri"/>
                <a:cs typeface="Calibri"/>
              </a:rPr>
              <a:t>died</a:t>
            </a:r>
            <a:r>
              <a:rPr sz="1100" b="1" spc="80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of</a:t>
            </a:r>
            <a:r>
              <a:rPr sz="1100" spc="-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CVD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over</a:t>
            </a:r>
            <a:r>
              <a:rPr sz="1100" spc="-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the</a:t>
            </a:r>
            <a:r>
              <a:rPr sz="1100" spc="-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next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decade,</a:t>
            </a:r>
            <a:r>
              <a:rPr sz="1100" spc="-1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while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only</a:t>
            </a:r>
            <a:r>
              <a:rPr sz="1100" spc="-35" dirty="0">
                <a:latin typeface="Lucida Sans Unicode"/>
                <a:cs typeface="Lucida Sans Unicode"/>
              </a:rPr>
              <a:t> </a:t>
            </a:r>
            <a:r>
              <a:rPr sz="1100" b="1" spc="90" dirty="0">
                <a:latin typeface="Calibri"/>
                <a:cs typeface="Calibri"/>
              </a:rPr>
              <a:t>5</a:t>
            </a:r>
            <a:r>
              <a:rPr sz="1100" b="1" spc="114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of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b="1" spc="130" dirty="0">
                <a:latin typeface="Calibri"/>
                <a:cs typeface="Calibri"/>
              </a:rPr>
              <a:t>the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16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b="1" spc="150" dirty="0">
                <a:latin typeface="Calibri"/>
                <a:cs typeface="Calibri"/>
              </a:rPr>
              <a:t>most</a:t>
            </a:r>
            <a:r>
              <a:rPr sz="1100" b="1" spc="114" dirty="0">
                <a:latin typeface="Calibri"/>
                <a:cs typeface="Calibri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optimistic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died, </a:t>
            </a:r>
            <a:r>
              <a:rPr sz="1100" dirty="0">
                <a:latin typeface="Lucida Sans Unicode"/>
                <a:cs typeface="Lucida Sans Unicode"/>
              </a:rPr>
              <a:t>controlling</a:t>
            </a:r>
            <a:r>
              <a:rPr sz="1100" spc="60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for</a:t>
            </a:r>
            <a:r>
              <a:rPr sz="1100" spc="6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major</a:t>
            </a:r>
            <a:r>
              <a:rPr sz="1100" spc="60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risk</a:t>
            </a:r>
            <a:r>
              <a:rPr sz="1100" spc="6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factors</a:t>
            </a:r>
            <a:r>
              <a:rPr sz="1100" spc="4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(Buchanan,</a:t>
            </a:r>
            <a:r>
              <a:rPr sz="1000" spc="5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1995)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222222"/>
              </a:buClr>
              <a:buFont typeface="Arial"/>
              <a:buChar char="●"/>
            </a:pPr>
            <a:endParaRPr sz="1000">
              <a:latin typeface="Lucida Sans Unicode"/>
              <a:cs typeface="Lucida Sans Unicode"/>
            </a:endParaRPr>
          </a:p>
          <a:p>
            <a:pPr marL="332740" marR="52705" indent="-320675">
              <a:lnSpc>
                <a:spcPct val="114999"/>
              </a:lnSpc>
              <a:buClr>
                <a:srgbClr val="222222"/>
              </a:buClr>
              <a:buSzPct val="109090"/>
              <a:buFont typeface="Arial"/>
              <a:buChar char="●"/>
              <a:tabLst>
                <a:tab pos="332740" algn="l"/>
              </a:tabLst>
            </a:pPr>
            <a:r>
              <a:rPr sz="1100" spc="60" dirty="0">
                <a:latin typeface="Lucida Sans Unicode"/>
                <a:cs typeface="Lucida Sans Unicode"/>
              </a:rPr>
              <a:t>Among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spc="-195" dirty="0">
                <a:latin typeface="Lucida Sans Unicode"/>
                <a:cs typeface="Lucida Sans Unicode"/>
              </a:rPr>
              <a:t>31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heart-</a:t>
            </a:r>
            <a:r>
              <a:rPr sz="1100" dirty="0">
                <a:latin typeface="Lucida Sans Unicode"/>
                <a:cs typeface="Lucida Sans Unicode"/>
              </a:rPr>
              <a:t>transplant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patients,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those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spc="55" dirty="0">
                <a:latin typeface="Lucida Sans Unicode"/>
                <a:cs typeface="Lucida Sans Unicode"/>
              </a:rPr>
              <a:t>who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reported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high</a:t>
            </a:r>
            <a:r>
              <a:rPr sz="1100" spc="2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level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of</a:t>
            </a:r>
            <a:r>
              <a:rPr sz="1100" spc="5" dirty="0">
                <a:latin typeface="Lucida Sans Unicode"/>
                <a:cs typeface="Lucida Sans Unicode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positive </a:t>
            </a:r>
            <a:r>
              <a:rPr sz="1100" b="1" spc="135" dirty="0">
                <a:latin typeface="Calibri"/>
                <a:cs typeface="Calibri"/>
              </a:rPr>
              <a:t>emotion</a:t>
            </a:r>
            <a:r>
              <a:rPr sz="1100" b="1" spc="75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and</a:t>
            </a:r>
            <a:r>
              <a:rPr sz="1100" spc="-10" dirty="0">
                <a:latin typeface="Lucida Sans Unicode"/>
                <a:cs typeface="Lucida Sans Unicode"/>
              </a:rPr>
              <a:t> </a:t>
            </a:r>
            <a:r>
              <a:rPr sz="1100" b="1" spc="165" dirty="0">
                <a:latin typeface="Calibri"/>
                <a:cs typeface="Calibri"/>
              </a:rPr>
              <a:t>good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b="1" spc="165" dirty="0">
                <a:latin typeface="Calibri"/>
                <a:cs typeface="Calibri"/>
              </a:rPr>
              <a:t>mood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prior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Calibri"/>
                <a:cs typeface="Calibri"/>
              </a:rPr>
              <a:t>to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b="1" spc="140" dirty="0">
                <a:latin typeface="Calibri"/>
                <a:cs typeface="Calibri"/>
              </a:rPr>
              <a:t>surgery</a:t>
            </a:r>
            <a:r>
              <a:rPr sz="1100" b="1" spc="110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were</a:t>
            </a:r>
            <a:r>
              <a:rPr sz="1100" spc="-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found</a:t>
            </a:r>
            <a:r>
              <a:rPr sz="1100" spc="-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to</a:t>
            </a:r>
            <a:r>
              <a:rPr sz="1100" spc="-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have</a:t>
            </a:r>
            <a:r>
              <a:rPr sz="1100" spc="-15" dirty="0">
                <a:latin typeface="Lucida Sans Unicode"/>
                <a:cs typeface="Lucida Sans Unicode"/>
              </a:rPr>
              <a:t> </a:t>
            </a:r>
            <a:r>
              <a:rPr sz="1100" b="1" spc="120" dirty="0">
                <a:latin typeface="Calibri"/>
                <a:cs typeface="Calibri"/>
              </a:rPr>
              <a:t>greater </a:t>
            </a:r>
            <a:r>
              <a:rPr sz="1100" b="1" spc="130" dirty="0">
                <a:latin typeface="Calibri"/>
                <a:cs typeface="Calibri"/>
              </a:rPr>
              <a:t>adherence </a:t>
            </a:r>
            <a:r>
              <a:rPr sz="1100" dirty="0">
                <a:latin typeface="Lucida Sans Unicode"/>
                <a:cs typeface="Lucida Sans Unicode"/>
              </a:rPr>
              <a:t>to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post-surgery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medical</a:t>
            </a:r>
            <a:r>
              <a:rPr sz="1100" spc="4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regimen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as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well</a:t>
            </a:r>
            <a:r>
              <a:rPr sz="1100" spc="4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as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</a:t>
            </a:r>
            <a:r>
              <a:rPr sz="1100" spc="10" dirty="0">
                <a:latin typeface="Lucida Sans Unicode"/>
                <a:cs typeface="Lucida Sans Unicode"/>
              </a:rPr>
              <a:t> </a:t>
            </a:r>
            <a:r>
              <a:rPr sz="1100" b="1" spc="110" dirty="0">
                <a:latin typeface="Calibri"/>
                <a:cs typeface="Calibri"/>
              </a:rPr>
              <a:t>better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125" dirty="0">
                <a:latin typeface="Calibri"/>
                <a:cs typeface="Calibri"/>
              </a:rPr>
              <a:t>status</a:t>
            </a:r>
            <a:r>
              <a:rPr sz="1100" b="1" spc="150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report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spc="-55" dirty="0">
                <a:latin typeface="Lucida Sans Unicode"/>
                <a:cs typeface="Lucida Sans Unicode"/>
              </a:rPr>
              <a:t>six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months</a:t>
            </a:r>
            <a:r>
              <a:rPr sz="1100" spc="35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after </a:t>
            </a:r>
            <a:r>
              <a:rPr sz="1100" dirty="0">
                <a:latin typeface="Lucida Sans Unicode"/>
                <a:cs typeface="Lucida Sans Unicode"/>
              </a:rPr>
              <a:t>the</a:t>
            </a:r>
            <a:r>
              <a:rPr sz="1100" spc="6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operation</a:t>
            </a:r>
            <a:r>
              <a:rPr sz="1100" spc="5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(Leedham,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Meyerowitz,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Muirhead,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40" dirty="0">
                <a:latin typeface="Lucida Sans Unicode"/>
                <a:cs typeface="Lucida Sans Unicode"/>
              </a:rPr>
              <a:t>&amp;</a:t>
            </a:r>
            <a:r>
              <a:rPr sz="1000" spc="60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Frist,</a:t>
            </a:r>
            <a:r>
              <a:rPr sz="1000" spc="65" dirty="0">
                <a:latin typeface="Lucida Sans Unicode"/>
                <a:cs typeface="Lucida Sans Unicode"/>
              </a:rPr>
              <a:t> </a:t>
            </a:r>
            <a:r>
              <a:rPr sz="1000" spc="-10" dirty="0">
                <a:latin typeface="Lucida Sans Unicode"/>
                <a:cs typeface="Lucida Sans Unicode"/>
              </a:rPr>
              <a:t>1995)</a:t>
            </a:r>
            <a:endParaRPr sz="10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222222"/>
              </a:buClr>
              <a:buFont typeface="Arial"/>
              <a:buChar char="●"/>
            </a:pPr>
            <a:endParaRPr sz="900">
              <a:latin typeface="Lucida Sans Unicode"/>
              <a:cs typeface="Lucida Sans Unicode"/>
            </a:endParaRPr>
          </a:p>
          <a:p>
            <a:pPr marL="332740" marR="91440" indent="-320675">
              <a:lnSpc>
                <a:spcPct val="115799"/>
              </a:lnSpc>
              <a:spcBef>
                <a:spcPts val="5"/>
              </a:spcBef>
              <a:buClr>
                <a:srgbClr val="222222"/>
              </a:buClr>
              <a:buSzPct val="109090"/>
              <a:buFont typeface="Arial"/>
              <a:buChar char="●"/>
              <a:tabLst>
                <a:tab pos="332740" algn="l"/>
              </a:tabLst>
            </a:pPr>
            <a:r>
              <a:rPr sz="1100" b="1" spc="105" dirty="0">
                <a:latin typeface="Calibri"/>
                <a:cs typeface="Calibri"/>
              </a:rPr>
              <a:t>Twitter</a:t>
            </a:r>
            <a:r>
              <a:rPr sz="1100" b="1" spc="140" dirty="0">
                <a:latin typeface="Calibri"/>
                <a:cs typeface="Calibri"/>
              </a:rPr>
              <a:t> </a:t>
            </a:r>
            <a:r>
              <a:rPr sz="1100" b="1" spc="160" dirty="0">
                <a:latin typeface="Calibri"/>
                <a:cs typeface="Calibri"/>
              </a:rPr>
              <a:t>language</a:t>
            </a:r>
            <a:r>
              <a:rPr sz="1100" b="1" spc="100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predicts</a:t>
            </a:r>
            <a:r>
              <a:rPr sz="1100" spc="15" dirty="0">
                <a:latin typeface="Lucida Sans Unicode"/>
                <a:cs typeface="Lucida Sans Unicode"/>
              </a:rPr>
              <a:t> </a:t>
            </a:r>
            <a:r>
              <a:rPr sz="1100" b="1" spc="150" dirty="0">
                <a:latin typeface="Calibri"/>
                <a:cs typeface="Calibri"/>
              </a:rPr>
              <a:t>age-</a:t>
            </a:r>
            <a:r>
              <a:rPr sz="1100" b="1" spc="130" dirty="0">
                <a:latin typeface="Calibri"/>
                <a:cs typeface="Calibri"/>
              </a:rPr>
              <a:t>adjusted</a:t>
            </a:r>
            <a:r>
              <a:rPr sz="1100" b="1" spc="145" dirty="0">
                <a:latin typeface="Calibri"/>
                <a:cs typeface="Calibri"/>
              </a:rPr>
              <a:t> </a:t>
            </a:r>
            <a:r>
              <a:rPr sz="1100" b="1" spc="114" dirty="0">
                <a:latin typeface="Calibri"/>
                <a:cs typeface="Calibri"/>
              </a:rPr>
              <a:t>mortality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from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atherosclerotic</a:t>
            </a:r>
            <a:r>
              <a:rPr sz="1100" spc="20" dirty="0">
                <a:latin typeface="Lucida Sans Unicode"/>
                <a:cs typeface="Lucida Sans Unicode"/>
              </a:rPr>
              <a:t> </a:t>
            </a:r>
            <a:r>
              <a:rPr sz="1100" spc="-10" dirty="0">
                <a:latin typeface="Lucida Sans Unicode"/>
                <a:cs typeface="Lucida Sans Unicode"/>
              </a:rPr>
              <a:t>heart </a:t>
            </a:r>
            <a:r>
              <a:rPr sz="1100" dirty="0">
                <a:latin typeface="Lucida Sans Unicode"/>
                <a:cs typeface="Lucida Sans Unicode"/>
              </a:rPr>
              <a:t>disease</a:t>
            </a:r>
            <a:r>
              <a:rPr sz="1100" spc="5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better</a:t>
            </a:r>
            <a:r>
              <a:rPr sz="1100" spc="50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than</a:t>
            </a:r>
            <a:r>
              <a:rPr sz="1100" spc="5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top</a:t>
            </a:r>
            <a:r>
              <a:rPr sz="1100" spc="50" dirty="0">
                <a:latin typeface="Lucida Sans Unicode"/>
                <a:cs typeface="Lucida Sans Unicode"/>
              </a:rPr>
              <a:t> </a:t>
            </a:r>
            <a:r>
              <a:rPr sz="1100" spc="-145" dirty="0">
                <a:latin typeface="Lucida Sans Unicode"/>
                <a:cs typeface="Lucida Sans Unicode"/>
              </a:rPr>
              <a:t>10</a:t>
            </a:r>
            <a:r>
              <a:rPr sz="1100" spc="50" dirty="0">
                <a:latin typeface="Lucida Sans Unicode"/>
                <a:cs typeface="Lucida Sans Unicode"/>
              </a:rPr>
              <a:t> </a:t>
            </a:r>
            <a:r>
              <a:rPr sz="1100" spc="-55" dirty="0">
                <a:latin typeface="Lucida Sans Unicode"/>
                <a:cs typeface="Lucida Sans Unicode"/>
              </a:rPr>
              <a:t>risk-</a:t>
            </a:r>
            <a:r>
              <a:rPr sz="1100" spc="-10" dirty="0">
                <a:latin typeface="Lucida Sans Unicode"/>
                <a:cs typeface="Lucida Sans Unicode"/>
              </a:rPr>
              <a:t>factors</a:t>
            </a:r>
            <a:r>
              <a:rPr sz="1100" spc="55" dirty="0">
                <a:latin typeface="Lucida Sans Unicode"/>
                <a:cs typeface="Lucida Sans Unicode"/>
              </a:rPr>
              <a:t> </a:t>
            </a:r>
            <a:r>
              <a:rPr sz="1100" dirty="0">
                <a:latin typeface="Lucida Sans Unicode"/>
                <a:cs typeface="Lucida Sans Unicode"/>
              </a:rPr>
              <a:t>combined</a:t>
            </a:r>
            <a:r>
              <a:rPr sz="1100" spc="50" dirty="0">
                <a:latin typeface="Lucida Sans Unicode"/>
                <a:cs typeface="Lucida Sans Unicode"/>
              </a:rPr>
              <a:t> </a:t>
            </a:r>
            <a:r>
              <a:rPr sz="1100" spc="-45" dirty="0">
                <a:latin typeface="Lucida Sans Unicode"/>
                <a:cs typeface="Lucida Sans Unicode"/>
              </a:rPr>
              <a:t>&amp;</a:t>
            </a:r>
            <a:r>
              <a:rPr sz="1100" spc="15" dirty="0">
                <a:latin typeface="Lucida Sans Unicode"/>
                <a:cs typeface="Lucida Sans Unicode"/>
              </a:rPr>
              <a:t> </a:t>
            </a:r>
            <a:r>
              <a:rPr sz="1100" b="1" spc="180" dirty="0">
                <a:latin typeface="Calibri"/>
                <a:cs typeface="Calibri"/>
              </a:rPr>
              <a:t>PEs </a:t>
            </a:r>
            <a:r>
              <a:rPr sz="1100" b="1" spc="110" dirty="0">
                <a:latin typeface="Calibri"/>
                <a:cs typeface="Calibri"/>
              </a:rPr>
              <a:t>are</a:t>
            </a:r>
            <a:r>
              <a:rPr sz="1100" b="1" spc="180" dirty="0">
                <a:latin typeface="Calibri"/>
                <a:cs typeface="Calibri"/>
              </a:rPr>
              <a:t> </a:t>
            </a:r>
            <a:r>
              <a:rPr sz="1100" b="1" spc="100" dirty="0">
                <a:latin typeface="Calibri"/>
                <a:cs typeface="Calibri"/>
              </a:rPr>
              <a:t>protective!</a:t>
            </a:r>
            <a:r>
              <a:rPr sz="1100" b="1" spc="140" dirty="0">
                <a:latin typeface="Calibri"/>
                <a:cs typeface="Calibri"/>
              </a:rPr>
              <a:t> </a:t>
            </a:r>
            <a:r>
              <a:rPr sz="1000" dirty="0">
                <a:latin typeface="Lucida Sans Unicode"/>
                <a:cs typeface="Lucida Sans Unicode"/>
              </a:rPr>
              <a:t>(Eichsteadt</a:t>
            </a:r>
            <a:r>
              <a:rPr sz="1000" spc="45" dirty="0">
                <a:latin typeface="Lucida Sans Unicode"/>
                <a:cs typeface="Lucida Sans Unicode"/>
              </a:rPr>
              <a:t> </a:t>
            </a:r>
            <a:r>
              <a:rPr sz="1000" spc="-25" dirty="0">
                <a:latin typeface="Lucida Sans Unicode"/>
                <a:cs typeface="Lucida Sans Unicode"/>
              </a:rPr>
              <a:t>et </a:t>
            </a:r>
            <a:r>
              <a:rPr sz="1000" spc="-50" dirty="0">
                <a:latin typeface="Lucida Sans Unicode"/>
                <a:cs typeface="Lucida Sans Unicode"/>
              </a:rPr>
              <a:t>al., </a:t>
            </a:r>
            <a:r>
              <a:rPr sz="1000" spc="-10" dirty="0">
                <a:latin typeface="Lucida Sans Unicode"/>
                <a:cs typeface="Lucida Sans Unicode"/>
              </a:rPr>
              <a:t>2015).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925" y="304060"/>
            <a:ext cx="354139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400" dirty="0">
                <a:solidFill>
                  <a:srgbClr val="434343"/>
                </a:solidFill>
              </a:rPr>
              <a:t>Health</a:t>
            </a:r>
            <a:r>
              <a:rPr sz="3300" spc="204" dirty="0">
                <a:solidFill>
                  <a:srgbClr val="434343"/>
                </a:solidFill>
              </a:rPr>
              <a:t> </a:t>
            </a:r>
            <a:r>
              <a:rPr sz="3300" spc="350" dirty="0">
                <a:solidFill>
                  <a:srgbClr val="434343"/>
                </a:solidFill>
              </a:rPr>
              <a:t>beneﬁts!</a:t>
            </a:r>
            <a:endParaRPr sz="3300"/>
          </a:p>
        </p:txBody>
      </p:sp>
      <p:sp>
        <p:nvSpPr>
          <p:cNvPr id="5" name="object 5"/>
          <p:cNvSpPr txBox="1"/>
          <p:nvPr/>
        </p:nvSpPr>
        <p:spPr>
          <a:xfrm>
            <a:off x="96275" y="4434974"/>
            <a:ext cx="8770620" cy="64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sz="700" spc="-10" dirty="0">
                <a:latin typeface="Arial"/>
                <a:cs typeface="Arial"/>
              </a:rPr>
              <a:t>Giltay, </a:t>
            </a:r>
            <a:r>
              <a:rPr sz="700" dirty="0">
                <a:latin typeface="Arial"/>
                <a:cs typeface="Arial"/>
              </a:rPr>
              <a:t>E.J.,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Geleijnse, </a:t>
            </a:r>
            <a:r>
              <a:rPr sz="700" dirty="0">
                <a:latin typeface="Arial"/>
                <a:cs typeface="Arial"/>
              </a:rPr>
              <a:t>J.,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Zitman,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Hoekstra,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F.G.,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&amp;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Schouten,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E.G.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(2004).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Dispositional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optimism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all-</a:t>
            </a:r>
            <a:r>
              <a:rPr sz="700" dirty="0">
                <a:latin typeface="Arial"/>
                <a:cs typeface="Arial"/>
              </a:rPr>
              <a:t>cause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cardiovascular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mortality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prospective </a:t>
            </a:r>
            <a:r>
              <a:rPr sz="700" dirty="0">
                <a:latin typeface="Arial"/>
                <a:cs typeface="Arial"/>
              </a:rPr>
              <a:t>cohort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elderly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Dutch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men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</a:t>
            </a:r>
            <a:r>
              <a:rPr sz="700" spc="-10" dirty="0">
                <a:latin typeface="Arial"/>
                <a:cs typeface="Arial"/>
              </a:rPr>
              <a:t> women.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Archives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General</a:t>
            </a:r>
            <a:r>
              <a:rPr sz="700" spc="5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Psychiatry,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61,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1126–1135.;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Buchanan,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G.M.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(1995).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Explanatory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style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and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coronary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heart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disease.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In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G.M.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Buchanan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&amp;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0" dirty="0">
                <a:latin typeface="Arial"/>
                <a:cs typeface="Arial"/>
              </a:rPr>
              <a:t>M.E.P.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Seligman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(Eds.),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Explanatory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style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(pp.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225–232).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Hillsdale,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NJ: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Erlbaum.;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Leedham,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B.,</a:t>
            </a:r>
            <a:r>
              <a:rPr sz="700" spc="50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Meyerowitz,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B.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E.,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Muirhead,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&amp;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Frist,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(1995).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Positive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expectations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predict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health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after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heart</a:t>
            </a:r>
            <a:r>
              <a:rPr sz="700" spc="-10" dirty="0">
                <a:latin typeface="Arial"/>
                <a:cs typeface="Arial"/>
              </a:rPr>
              <a:t> transplantation.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Health</a:t>
            </a:r>
            <a:r>
              <a:rPr sz="700" spc="-10" dirty="0">
                <a:latin typeface="Arial"/>
                <a:cs typeface="Arial"/>
              </a:rPr>
              <a:t> Psychology, </a:t>
            </a:r>
            <a:r>
              <a:rPr sz="700" dirty="0">
                <a:latin typeface="Arial"/>
                <a:cs typeface="Arial"/>
              </a:rPr>
              <a:t>14,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74-</a:t>
            </a:r>
            <a:r>
              <a:rPr sz="700" dirty="0">
                <a:latin typeface="Arial"/>
                <a:cs typeface="Arial"/>
              </a:rPr>
              <a:t>79.;</a:t>
            </a:r>
            <a:r>
              <a:rPr sz="700" spc="-10" dirty="0">
                <a:latin typeface="Arial"/>
                <a:cs typeface="Arial"/>
              </a:rPr>
              <a:t> Eichstaedt, </a:t>
            </a:r>
            <a:r>
              <a:rPr sz="700" dirty="0">
                <a:latin typeface="Arial"/>
                <a:cs typeface="Arial"/>
              </a:rPr>
              <a:t>J.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Schwartz,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H.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Kern,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Park,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G.,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Labarthe,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spc="-25" dirty="0">
                <a:latin typeface="Arial"/>
                <a:cs typeface="Arial"/>
              </a:rPr>
              <a:t>R.,</a:t>
            </a:r>
            <a:r>
              <a:rPr sz="700" spc="5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Merchant,</a:t>
            </a:r>
            <a:r>
              <a:rPr sz="700" spc="-3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R.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Jha,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S.,</a:t>
            </a:r>
            <a:r>
              <a:rPr sz="700" spc="-4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Agrawal,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Dziurzynski, </a:t>
            </a:r>
            <a:r>
              <a:rPr sz="700" dirty="0">
                <a:latin typeface="Arial"/>
                <a:cs typeface="Arial"/>
              </a:rPr>
              <a:t>L.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Sap,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Weeg,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C.,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Larson,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Ungar,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L.,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&amp;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Seligman,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E.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(2015).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Psychological </a:t>
            </a:r>
            <a:r>
              <a:rPr sz="700" dirty="0">
                <a:latin typeface="Arial"/>
                <a:cs typeface="Arial"/>
              </a:rPr>
              <a:t>language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on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twitter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predicts</a:t>
            </a:r>
            <a:r>
              <a:rPr sz="700" spc="-10" dirty="0">
                <a:latin typeface="Arial"/>
                <a:cs typeface="Arial"/>
              </a:rPr>
              <a:t> county-</a:t>
            </a:r>
            <a:r>
              <a:rPr sz="700" dirty="0">
                <a:latin typeface="Arial"/>
                <a:cs typeface="Arial"/>
              </a:rPr>
              <a:t>level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heart</a:t>
            </a:r>
            <a:r>
              <a:rPr sz="700" spc="-1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disease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mortality. Psychological</a:t>
            </a:r>
            <a:r>
              <a:rPr sz="700" spc="50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Science,</a:t>
            </a:r>
            <a:r>
              <a:rPr sz="700" spc="-4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26(2),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159-</a:t>
            </a:r>
            <a:r>
              <a:rPr sz="700" dirty="0">
                <a:latin typeface="Arial"/>
                <a:cs typeface="Arial"/>
              </a:rPr>
              <a:t>169.;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Seligman,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M.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E.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spc="-55" dirty="0">
                <a:latin typeface="Arial"/>
                <a:cs typeface="Arial"/>
              </a:rPr>
              <a:t>P.</a:t>
            </a:r>
            <a:r>
              <a:rPr sz="700" spc="-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(2008).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Positive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Health.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Journal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of</a:t>
            </a:r>
            <a:r>
              <a:rPr sz="700" spc="-5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Applied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Psychology,</a:t>
            </a:r>
            <a:r>
              <a:rPr sz="700" spc="-20" dirty="0">
                <a:latin typeface="Arial"/>
                <a:cs typeface="Arial"/>
              </a:rPr>
              <a:t> </a:t>
            </a:r>
            <a:r>
              <a:rPr sz="700" dirty="0">
                <a:latin typeface="Arial"/>
                <a:cs typeface="Arial"/>
              </a:rPr>
              <a:t>(57)</a:t>
            </a:r>
            <a:r>
              <a:rPr sz="700" spc="-15" dirty="0">
                <a:latin typeface="Arial"/>
                <a:cs typeface="Arial"/>
              </a:rPr>
              <a:t> </a:t>
            </a:r>
            <a:r>
              <a:rPr sz="700" spc="-10" dirty="0">
                <a:latin typeface="Arial"/>
                <a:cs typeface="Arial"/>
              </a:rPr>
              <a:t>3-</a:t>
            </a:r>
            <a:r>
              <a:rPr sz="700" spc="-25" dirty="0">
                <a:latin typeface="Arial"/>
                <a:cs typeface="Arial"/>
              </a:rPr>
              <a:t>18.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6750" y="0"/>
              <a:ext cx="4667249" cy="51244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476752" cy="51434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8612" y="447675"/>
            <a:ext cx="3234690" cy="30480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20"/>
              </a:lnSpc>
            </a:pPr>
            <a:r>
              <a:rPr sz="2000" spc="270" dirty="0"/>
              <a:t>NEGATIVE</a:t>
            </a:r>
            <a:r>
              <a:rPr sz="2000" spc="110" dirty="0"/>
              <a:t> </a:t>
            </a:r>
            <a:r>
              <a:rPr sz="2000" spc="265" dirty="0"/>
              <a:t>EMOTIONS</a:t>
            </a:r>
            <a:r>
              <a:rPr sz="2000" spc="114" dirty="0"/>
              <a:t> </a:t>
            </a:r>
            <a:r>
              <a:rPr sz="2000" spc="110" dirty="0"/>
              <a:t>(-</a:t>
            </a:r>
            <a:r>
              <a:rPr sz="2000" spc="60" dirty="0"/>
              <a:t>)</a:t>
            </a:r>
            <a:endParaRPr sz="2000"/>
          </a:p>
        </p:txBody>
      </p:sp>
      <p:sp>
        <p:nvSpPr>
          <p:cNvPr id="7" name="object 7"/>
          <p:cNvSpPr txBox="1"/>
          <p:nvPr/>
        </p:nvSpPr>
        <p:spPr>
          <a:xfrm>
            <a:off x="1462547" y="1028700"/>
            <a:ext cx="1926589" cy="27432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15" dirty="0">
                <a:solidFill>
                  <a:srgbClr val="FFFFFF"/>
                </a:solidFill>
                <a:latin typeface="Calibri"/>
                <a:cs typeface="Calibri"/>
              </a:rPr>
              <a:t>Associated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9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1039" y="1303019"/>
            <a:ext cx="3216910" cy="27622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5"/>
              </a:lnSpc>
            </a:pPr>
            <a:r>
              <a:rPr sz="1800" b="1" spc="229" dirty="0">
                <a:solidFill>
                  <a:srgbClr val="FFFFFF"/>
                </a:solidFill>
                <a:latin typeface="Calibri"/>
                <a:cs typeface="Calibri"/>
              </a:rPr>
              <a:t>thought-</a:t>
            </a:r>
            <a:r>
              <a:rPr sz="1800" b="1" spc="210" dirty="0">
                <a:solidFill>
                  <a:srgbClr val="FFFFFF"/>
                </a:solidFill>
                <a:latin typeface="Calibri"/>
                <a:cs typeface="Calibri"/>
              </a:rPr>
              <a:t>action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15" dirty="0">
                <a:solidFill>
                  <a:srgbClr val="FFFFFF"/>
                </a:solidFill>
                <a:latin typeface="Calibri"/>
                <a:cs typeface="Calibri"/>
              </a:rPr>
              <a:t>tendencies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6110" y="1857375"/>
            <a:ext cx="2539365" cy="27432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04" dirty="0">
                <a:solidFill>
                  <a:srgbClr val="FFFFFF"/>
                </a:solidFill>
                <a:latin typeface="Calibri"/>
                <a:cs typeface="Calibri"/>
              </a:rPr>
              <a:t>Narrow</a:t>
            </a:r>
            <a:r>
              <a:rPr sz="18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04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75" dirty="0">
                <a:solidFill>
                  <a:srgbClr val="FFFFFF"/>
                </a:solidFill>
                <a:latin typeface="Calibri"/>
                <a:cs typeface="Calibri"/>
              </a:rPr>
              <a:t>attention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7394" y="2409825"/>
            <a:ext cx="3037205" cy="27622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04" dirty="0">
                <a:solidFill>
                  <a:srgbClr val="FFFFFF"/>
                </a:solidFill>
                <a:latin typeface="Calibri"/>
                <a:cs typeface="Calibri"/>
              </a:rPr>
              <a:t>Crucial</a:t>
            </a:r>
            <a:r>
              <a:rPr sz="1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4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FFFFFF"/>
                </a:solidFill>
                <a:latin typeface="Calibri"/>
                <a:cs typeface="Calibri"/>
              </a:rPr>
              <a:t>survival</a:t>
            </a:r>
            <a:r>
              <a:rPr sz="1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0" dirty="0">
                <a:solidFill>
                  <a:srgbClr val="FFFFFF"/>
                </a:solidFill>
                <a:latin typeface="Calibri"/>
                <a:cs typeface="Calibri"/>
              </a:rPr>
              <a:t>(avoid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93877" y="2686050"/>
            <a:ext cx="1663700" cy="27432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175" dirty="0">
                <a:solidFill>
                  <a:srgbClr val="FFFFFF"/>
                </a:solidFill>
                <a:latin typeface="Calibri"/>
                <a:cs typeface="Calibri"/>
              </a:rPr>
              <a:t>lethal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70" dirty="0">
                <a:solidFill>
                  <a:srgbClr val="FFFFFF"/>
                </a:solidFill>
                <a:latin typeface="Calibri"/>
                <a:cs typeface="Calibri"/>
              </a:rPr>
              <a:t>stimuli)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81774" y="3238500"/>
            <a:ext cx="1488440" cy="27432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17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8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75" dirty="0">
                <a:solidFill>
                  <a:srgbClr val="FFFFFF"/>
                </a:solidFill>
                <a:latin typeface="Calibri"/>
                <a:cs typeface="Calibri"/>
              </a:rPr>
              <a:t>salient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6134" y="3790950"/>
            <a:ext cx="3079750" cy="27432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45" dirty="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40" dirty="0">
                <a:solidFill>
                  <a:srgbClr val="FFFFFF"/>
                </a:solidFill>
                <a:latin typeface="Calibri"/>
                <a:cs typeface="Calibri"/>
              </a:rPr>
              <a:t>downward</a:t>
            </a:r>
            <a:r>
              <a:rPr sz="1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5" dirty="0">
                <a:solidFill>
                  <a:srgbClr val="FFFFFF"/>
                </a:solidFill>
                <a:latin typeface="Calibri"/>
                <a:cs typeface="Calibri"/>
              </a:rPr>
              <a:t>spirals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67353" y="447675"/>
            <a:ext cx="3105150" cy="304800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20"/>
              </a:lnSpc>
            </a:pPr>
            <a:r>
              <a:rPr sz="2000" b="1" spc="26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2000" b="1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220" dirty="0">
                <a:solidFill>
                  <a:srgbClr val="FFFFFF"/>
                </a:solidFill>
                <a:latin typeface="Calibri"/>
                <a:cs typeface="Calibri"/>
              </a:rPr>
              <a:t>EMOTIONS(+)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56672" y="1028700"/>
            <a:ext cx="1926589" cy="274320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15" dirty="0">
                <a:solidFill>
                  <a:srgbClr val="FFFFFF"/>
                </a:solidFill>
                <a:latin typeface="Calibri"/>
                <a:cs typeface="Calibri"/>
              </a:rPr>
              <a:t>Associated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9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09050" y="1303019"/>
            <a:ext cx="3209290" cy="276225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5"/>
              </a:lnSpc>
            </a:pPr>
            <a:r>
              <a:rPr sz="1800" b="1" spc="229" dirty="0">
                <a:solidFill>
                  <a:srgbClr val="FFFFFF"/>
                </a:solidFill>
                <a:latin typeface="Calibri"/>
                <a:cs typeface="Calibri"/>
              </a:rPr>
              <a:t>thought-</a:t>
            </a:r>
            <a:r>
              <a:rPr sz="1800" b="1" spc="210" dirty="0">
                <a:solidFill>
                  <a:srgbClr val="FFFFFF"/>
                </a:solidFill>
                <a:latin typeface="Calibri"/>
                <a:cs typeface="Calibri"/>
              </a:rPr>
              <a:t>action</a:t>
            </a:r>
            <a:r>
              <a:rPr sz="1800" b="1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70" dirty="0">
                <a:solidFill>
                  <a:srgbClr val="FFFFFF"/>
                </a:solidFill>
                <a:latin typeface="Calibri"/>
                <a:cs typeface="Calibri"/>
              </a:rPr>
              <a:t>repertoires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79712" y="1857375"/>
            <a:ext cx="2680335" cy="274320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29" dirty="0">
                <a:solidFill>
                  <a:srgbClr val="FFFFFF"/>
                </a:solidFill>
                <a:latin typeface="Calibri"/>
                <a:cs typeface="Calibri"/>
              </a:rPr>
              <a:t>Broaden</a:t>
            </a:r>
            <a:r>
              <a:rPr sz="1800" b="1" spc="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04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75" dirty="0">
                <a:solidFill>
                  <a:srgbClr val="FFFFFF"/>
                </a:solidFill>
                <a:latin typeface="Calibri"/>
                <a:cs typeface="Calibri"/>
              </a:rPr>
              <a:t>attention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4642" y="2409825"/>
            <a:ext cx="3370579" cy="276225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04" dirty="0">
                <a:solidFill>
                  <a:srgbClr val="FFFFFF"/>
                </a:solidFill>
                <a:latin typeface="Calibri"/>
                <a:cs typeface="Calibri"/>
              </a:rPr>
              <a:t>Crucial</a:t>
            </a:r>
            <a:r>
              <a:rPr sz="1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4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FFFFFF"/>
                </a:solidFill>
                <a:latin typeface="Calibri"/>
                <a:cs typeface="Calibri"/>
              </a:rPr>
              <a:t>survival</a:t>
            </a:r>
            <a:r>
              <a:rPr sz="1800" b="1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15" dirty="0">
                <a:solidFill>
                  <a:srgbClr val="FFFFFF"/>
                </a:solidFill>
                <a:latin typeface="Calibri"/>
                <a:cs typeface="Calibri"/>
              </a:rPr>
              <a:t>(imagine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49982" y="2686050"/>
            <a:ext cx="2940050" cy="276225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18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0" dirty="0">
                <a:solidFill>
                  <a:srgbClr val="FFFFFF"/>
                </a:solidFill>
                <a:latin typeface="Calibri"/>
                <a:cs typeface="Calibri"/>
              </a:rPr>
              <a:t>future,</a:t>
            </a:r>
            <a:r>
              <a:rPr sz="1800" b="1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FFFFFF"/>
                </a:solidFill>
                <a:latin typeface="Calibri"/>
                <a:cs typeface="Calibri"/>
              </a:rPr>
              <a:t>cultivate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5660" y="2962275"/>
            <a:ext cx="1648460" cy="274320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175" dirty="0">
                <a:solidFill>
                  <a:srgbClr val="FFFFFF"/>
                </a:solidFill>
                <a:latin typeface="Calibri"/>
                <a:cs typeface="Calibri"/>
              </a:rPr>
              <a:t>relationships)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24909" y="3514725"/>
            <a:ext cx="1777364" cy="274320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170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18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29" dirty="0">
                <a:solidFill>
                  <a:srgbClr val="FFFFFF"/>
                </a:solidFill>
                <a:latin typeface="Calibri"/>
                <a:cs typeface="Calibri"/>
              </a:rPr>
              <a:t>enduring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61767" y="4067175"/>
            <a:ext cx="2716530" cy="274320"/>
          </a:xfrm>
          <a:prstGeom prst="rect">
            <a:avLst/>
          </a:prstGeom>
          <a:solidFill>
            <a:srgbClr val="61D83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0"/>
              </a:lnSpc>
            </a:pPr>
            <a:r>
              <a:rPr sz="1800" b="1" spc="245" dirty="0">
                <a:solidFill>
                  <a:srgbClr val="FFFFFF"/>
                </a:solidFill>
                <a:latin typeface="Calibri"/>
                <a:cs typeface="Calibri"/>
              </a:rPr>
              <a:t>Lead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235" dirty="0">
                <a:solidFill>
                  <a:srgbClr val="FFFFFF"/>
                </a:solidFill>
                <a:latin typeface="Calibri"/>
                <a:cs typeface="Calibri"/>
              </a:rPr>
              <a:t>upward</a:t>
            </a:r>
            <a:r>
              <a:rPr sz="1800" b="1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165" dirty="0">
                <a:solidFill>
                  <a:srgbClr val="FFFFFF"/>
                </a:solidFill>
                <a:latin typeface="Calibri"/>
                <a:cs typeface="Calibri"/>
              </a:rPr>
              <a:t>spirals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660552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3999" cy="514349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6200" y="1930560"/>
            <a:ext cx="85991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320" dirty="0">
                <a:solidFill>
                  <a:srgbClr val="333333"/>
                </a:solidFill>
              </a:rPr>
              <a:t>Positive</a:t>
            </a:r>
            <a:r>
              <a:rPr sz="3000" spc="185" dirty="0">
                <a:solidFill>
                  <a:srgbClr val="333333"/>
                </a:solidFill>
              </a:rPr>
              <a:t> </a:t>
            </a:r>
            <a:r>
              <a:rPr sz="3000" spc="375" dirty="0">
                <a:solidFill>
                  <a:srgbClr val="333333"/>
                </a:solidFill>
              </a:rPr>
              <a:t>emotions</a:t>
            </a:r>
            <a:r>
              <a:rPr sz="3000" spc="185" dirty="0">
                <a:solidFill>
                  <a:srgbClr val="333333"/>
                </a:solidFill>
              </a:rPr>
              <a:t> </a:t>
            </a:r>
            <a:r>
              <a:rPr sz="3000" spc="310" dirty="0">
                <a:solidFill>
                  <a:srgbClr val="333333"/>
                </a:solidFill>
              </a:rPr>
              <a:t>are</a:t>
            </a:r>
            <a:r>
              <a:rPr sz="3000" spc="185" dirty="0">
                <a:solidFill>
                  <a:srgbClr val="333333"/>
                </a:solidFill>
              </a:rPr>
              <a:t> </a:t>
            </a:r>
            <a:r>
              <a:rPr sz="3000" spc="290" dirty="0">
                <a:solidFill>
                  <a:srgbClr val="333333"/>
                </a:solidFill>
              </a:rPr>
              <a:t>critical</a:t>
            </a:r>
            <a:r>
              <a:rPr sz="3000" spc="185" dirty="0">
                <a:solidFill>
                  <a:srgbClr val="333333"/>
                </a:solidFill>
              </a:rPr>
              <a:t> </a:t>
            </a:r>
            <a:r>
              <a:rPr sz="3000" spc="250" dirty="0">
                <a:solidFill>
                  <a:srgbClr val="333333"/>
                </a:solidFill>
              </a:rPr>
              <a:t>for</a:t>
            </a:r>
            <a:r>
              <a:rPr sz="3000" spc="175" dirty="0">
                <a:solidFill>
                  <a:srgbClr val="333333"/>
                </a:solidFill>
              </a:rPr>
              <a:t> </a:t>
            </a:r>
            <a:r>
              <a:rPr sz="3000" i="1" spc="280" dirty="0">
                <a:solidFill>
                  <a:srgbClr val="333333"/>
                </a:solidFill>
                <a:latin typeface="Calibri"/>
                <a:cs typeface="Calibri"/>
              </a:rPr>
              <a:t>resilience.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660552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1255" y="1809355"/>
              <a:ext cx="2612744" cy="29666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1507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sz="3200" spc="434" dirty="0">
                <a:solidFill>
                  <a:srgbClr val="333333"/>
                </a:solidFill>
              </a:rPr>
              <a:t>Frequency</a:t>
            </a:r>
            <a:r>
              <a:rPr sz="3200" spc="190" dirty="0">
                <a:solidFill>
                  <a:srgbClr val="333333"/>
                </a:solidFill>
              </a:rPr>
              <a:t> </a:t>
            </a:r>
            <a:r>
              <a:rPr sz="3200" spc="315" dirty="0">
                <a:solidFill>
                  <a:srgbClr val="333333"/>
                </a:solidFill>
              </a:rPr>
              <a:t>&gt;&gt;</a:t>
            </a:r>
            <a:r>
              <a:rPr sz="3200" spc="195" dirty="0">
                <a:solidFill>
                  <a:srgbClr val="333333"/>
                </a:solidFill>
              </a:rPr>
              <a:t> </a:t>
            </a:r>
            <a:r>
              <a:rPr sz="3200" spc="325" dirty="0">
                <a:solidFill>
                  <a:srgbClr val="333333"/>
                </a:solidFill>
              </a:rPr>
              <a:t>Intensity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224550" y="1678300"/>
            <a:ext cx="5090795" cy="258762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1800" b="1" spc="229" dirty="0">
                <a:solidFill>
                  <a:srgbClr val="141440"/>
                </a:solidFill>
                <a:latin typeface="Calibri"/>
                <a:cs typeface="Calibri"/>
              </a:rPr>
              <a:t>Let</a:t>
            </a:r>
            <a:r>
              <a:rPr sz="1800" b="1" spc="10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b="1" spc="300" dirty="0">
                <a:solidFill>
                  <a:srgbClr val="141440"/>
                </a:solidFill>
                <a:latin typeface="Calibri"/>
                <a:cs typeface="Calibri"/>
              </a:rPr>
              <a:t>go</a:t>
            </a:r>
            <a:r>
              <a:rPr sz="18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b="1" spc="165" dirty="0">
                <a:solidFill>
                  <a:srgbClr val="141440"/>
                </a:solidFill>
                <a:latin typeface="Calibri"/>
                <a:cs typeface="Calibri"/>
              </a:rPr>
              <a:t>of</a:t>
            </a:r>
            <a:r>
              <a:rPr sz="18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b="1" u="heavy" spc="210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alibri"/>
                <a:cs typeface="Calibri"/>
              </a:rPr>
              <a:t>forcing</a:t>
            </a:r>
            <a:r>
              <a:rPr sz="18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b="1" spc="170" dirty="0">
                <a:solidFill>
                  <a:srgbClr val="141440"/>
                </a:solidFill>
                <a:latin typeface="Calibri"/>
                <a:cs typeface="Calibri"/>
              </a:rPr>
              <a:t>positivity</a:t>
            </a:r>
            <a:r>
              <a:rPr sz="18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b="1" spc="180" dirty="0">
                <a:solidFill>
                  <a:srgbClr val="141440"/>
                </a:solidFill>
                <a:latin typeface="Calibri"/>
                <a:cs typeface="Calibri"/>
              </a:rPr>
              <a:t>in</a:t>
            </a:r>
            <a:r>
              <a:rPr sz="18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b="1" spc="220" dirty="0">
                <a:solidFill>
                  <a:srgbClr val="141440"/>
                </a:solidFill>
                <a:latin typeface="Calibri"/>
                <a:cs typeface="Calibri"/>
              </a:rPr>
              <a:t>the</a:t>
            </a:r>
            <a:r>
              <a:rPr sz="1800" b="1" spc="11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b="1" spc="229" dirty="0">
                <a:solidFill>
                  <a:srgbClr val="141440"/>
                </a:solidFill>
                <a:latin typeface="Calibri"/>
                <a:cs typeface="Calibri"/>
              </a:rPr>
              <a:t>moment.</a:t>
            </a:r>
            <a:endParaRPr sz="1800">
              <a:latin typeface="Calibri"/>
              <a:cs typeface="Calibri"/>
            </a:endParaRPr>
          </a:p>
          <a:p>
            <a:pPr marL="12700" marR="932815">
              <a:lnSpc>
                <a:spcPct val="119200"/>
              </a:lnSpc>
              <a:spcBef>
                <a:spcPts val="500"/>
              </a:spcBef>
            </a:pPr>
            <a:r>
              <a:rPr sz="1800" b="1" spc="180" dirty="0">
                <a:solidFill>
                  <a:srgbClr val="141440"/>
                </a:solidFill>
                <a:latin typeface="Calibri"/>
                <a:cs typeface="Calibri"/>
              </a:rPr>
              <a:t>Instead,</a:t>
            </a:r>
            <a:r>
              <a:rPr sz="1800" b="1" spc="18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141440"/>
                </a:solidFill>
                <a:latin typeface="Lucida Sans Unicode"/>
                <a:cs typeface="Lucida Sans Unicode"/>
              </a:rPr>
              <a:t>maximize</a:t>
            </a:r>
            <a:r>
              <a:rPr sz="1800" spc="-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spc="70" dirty="0">
                <a:solidFill>
                  <a:srgbClr val="141440"/>
                </a:solidFill>
                <a:latin typeface="Lucida Sans Unicode"/>
                <a:cs typeface="Lucida Sans Unicode"/>
              </a:rPr>
              <a:t>the</a:t>
            </a:r>
            <a:r>
              <a:rPr sz="18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41440"/>
                </a:solidFill>
                <a:latin typeface="Lucida Sans Unicode"/>
                <a:cs typeface="Lucida Sans Unicode"/>
              </a:rPr>
              <a:t>likelihood</a:t>
            </a:r>
            <a:r>
              <a:rPr sz="18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spc="-25" dirty="0">
                <a:solidFill>
                  <a:srgbClr val="141440"/>
                </a:solidFill>
                <a:latin typeface="Lucida Sans Unicode"/>
                <a:cs typeface="Lucida Sans Unicode"/>
              </a:rPr>
              <a:t>of </a:t>
            </a:r>
            <a:r>
              <a:rPr sz="1800" dirty="0">
                <a:solidFill>
                  <a:srgbClr val="141440"/>
                </a:solidFill>
                <a:latin typeface="Lucida Sans Unicode"/>
                <a:cs typeface="Lucida Sans Unicode"/>
              </a:rPr>
              <a:t>experiencing</a:t>
            </a:r>
            <a:r>
              <a:rPr sz="1800" spc="2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41440"/>
                </a:solidFill>
                <a:latin typeface="Lucida Sans Unicode"/>
                <a:cs typeface="Lucida Sans Unicode"/>
              </a:rPr>
              <a:t>positive</a:t>
            </a:r>
            <a:r>
              <a:rPr sz="1800" spc="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spc="50" dirty="0">
                <a:solidFill>
                  <a:srgbClr val="141440"/>
                </a:solidFill>
                <a:latin typeface="Lucida Sans Unicode"/>
                <a:cs typeface="Lucida Sans Unicode"/>
              </a:rPr>
              <a:t>emotions</a:t>
            </a:r>
            <a:r>
              <a:rPr sz="1800" spc="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spc="55" dirty="0">
                <a:solidFill>
                  <a:srgbClr val="141440"/>
                </a:solidFill>
                <a:latin typeface="Lucida Sans Unicode"/>
                <a:cs typeface="Lucida Sans Unicode"/>
              </a:rPr>
              <a:t>on</a:t>
            </a:r>
            <a:r>
              <a:rPr sz="1800" spc="3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spc="5" dirty="0">
                <a:solidFill>
                  <a:srgbClr val="141440"/>
                </a:solidFill>
                <a:latin typeface="Lucida Sans Unicode"/>
                <a:cs typeface="Lucida Sans Unicode"/>
              </a:rPr>
              <a:t>a</a:t>
            </a:r>
            <a:endParaRPr sz="1800">
              <a:latin typeface="Lucida Sans Unicode"/>
              <a:cs typeface="Lucida Sans Unicode"/>
            </a:endParaRPr>
          </a:p>
          <a:p>
            <a:pPr marL="12700" marR="363855">
              <a:lnSpc>
                <a:spcPct val="121500"/>
              </a:lnSpc>
            </a:pPr>
            <a:r>
              <a:rPr sz="1800" spc="-60" dirty="0">
                <a:solidFill>
                  <a:srgbClr val="141440"/>
                </a:solidFill>
                <a:latin typeface="Lucida Sans Unicode"/>
                <a:cs typeface="Lucida Sans Unicode"/>
              </a:rPr>
              <a:t>day-</a:t>
            </a:r>
            <a:r>
              <a:rPr sz="1800" spc="-100" dirty="0">
                <a:solidFill>
                  <a:srgbClr val="141440"/>
                </a:solidFill>
                <a:latin typeface="Lucida Sans Unicode"/>
                <a:cs typeface="Lucida Sans Unicode"/>
              </a:rPr>
              <a:t>to-</a:t>
            </a:r>
            <a:r>
              <a:rPr sz="1800" spc="50" dirty="0">
                <a:solidFill>
                  <a:srgbClr val="141440"/>
                </a:solidFill>
                <a:latin typeface="Lucida Sans Unicode"/>
                <a:cs typeface="Lucida Sans Unicode"/>
              </a:rPr>
              <a:t>day</a:t>
            </a:r>
            <a:r>
              <a:rPr sz="1800" spc="-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41440"/>
                </a:solidFill>
                <a:latin typeface="Lucida Sans Unicode"/>
                <a:cs typeface="Lucida Sans Unicode"/>
              </a:rPr>
              <a:t>basis</a:t>
            </a:r>
            <a:r>
              <a:rPr sz="1800" spc="-1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41440"/>
                </a:solidFill>
                <a:latin typeface="Lucida Sans Unicode"/>
                <a:cs typeface="Lucida Sans Unicode"/>
              </a:rPr>
              <a:t>by</a:t>
            </a:r>
            <a:r>
              <a:rPr sz="1800" spc="-15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dirty="0">
                <a:solidFill>
                  <a:srgbClr val="141440"/>
                </a:solidFill>
                <a:latin typeface="Lucida Sans Unicode"/>
                <a:cs typeface="Lucida Sans Unicode"/>
              </a:rPr>
              <a:t>creating</a:t>
            </a:r>
            <a:r>
              <a:rPr sz="1800" spc="-20" dirty="0">
                <a:solidFill>
                  <a:srgbClr val="141440"/>
                </a:solidFill>
                <a:latin typeface="Lucida Sans Unicode"/>
                <a:cs typeface="Lucida Sans Unicode"/>
              </a:rPr>
              <a:t> </a:t>
            </a:r>
            <a:r>
              <a:rPr sz="1800" u="heavy" spc="5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Lucida Sans Unicode"/>
                <a:cs typeface="Lucida Sans Unicode"/>
              </a:rPr>
              <a:t>a</a:t>
            </a:r>
            <a:r>
              <a:rPr sz="1800" u="heavy" spc="-10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Lucida Sans Unicode"/>
                <a:cs typeface="Lucida Sans Unicode"/>
              </a:rPr>
              <a:t> </a:t>
            </a:r>
            <a:r>
              <a:rPr sz="1800" i="1" u="heavy" spc="8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entury Gothic"/>
                <a:cs typeface="Century Gothic"/>
              </a:rPr>
              <a:t>mindset</a:t>
            </a:r>
            <a:r>
              <a:rPr sz="1800" i="1" u="heavy" spc="5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entury Gothic"/>
                <a:cs typeface="Century Gothic"/>
              </a:rPr>
              <a:t> </a:t>
            </a:r>
            <a:r>
              <a:rPr sz="1800" i="1" u="heavy" spc="-2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entury Gothic"/>
                <a:cs typeface="Century Gothic"/>
              </a:rPr>
              <a:t>of</a:t>
            </a:r>
            <a:r>
              <a:rPr sz="1800" i="1" spc="-2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800" i="1" u="heavy" spc="5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entury Gothic"/>
                <a:cs typeface="Century Gothic"/>
              </a:rPr>
              <a:t>positivity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2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800" b="1" u="heavy" spc="280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Calibri"/>
                <a:cs typeface="Calibri"/>
              </a:rPr>
              <a:t>THE</a:t>
            </a:r>
            <a:r>
              <a:rPr sz="1800" b="1" u="heavy" spc="114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heavy" spc="26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Calibri"/>
                <a:cs typeface="Calibri"/>
              </a:rPr>
              <a:t>SMALL</a:t>
            </a:r>
            <a:r>
              <a:rPr sz="1800" b="1" u="heavy" spc="120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heavy" spc="26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Calibri"/>
                <a:cs typeface="Calibri"/>
              </a:rPr>
              <a:t>STUFF</a:t>
            </a:r>
            <a:r>
              <a:rPr sz="1800" b="1" u="heavy" spc="114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Calibri"/>
                <a:cs typeface="Calibri"/>
              </a:rPr>
              <a:t> </a:t>
            </a:r>
            <a:r>
              <a:rPr sz="1800" b="1" u="heavy" spc="204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Calibri"/>
                <a:cs typeface="Calibri"/>
              </a:rPr>
              <a:t>MATTERS.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621750" y="286000"/>
            <a:ext cx="4522470" cy="4149725"/>
            <a:chOff x="4621750" y="286000"/>
            <a:chExt cx="4522470" cy="41497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00425" y="951225"/>
              <a:ext cx="2543574" cy="1095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34925" y="286000"/>
              <a:ext cx="2809874" cy="6000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21750" y="1126900"/>
              <a:ext cx="2809874" cy="6000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0412" y="1838225"/>
              <a:ext cx="2867024" cy="12763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50900" y="3225812"/>
              <a:ext cx="2876549" cy="120967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77225" y="4789613"/>
            <a:ext cx="33286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90" dirty="0">
                <a:latin typeface="Tahoma"/>
                <a:cs typeface="Tahoma"/>
              </a:rPr>
              <a:t>Jordyn</a:t>
            </a:r>
            <a:r>
              <a:rPr sz="1400" b="1" spc="-100" dirty="0">
                <a:latin typeface="Tahoma"/>
                <a:cs typeface="Tahoma"/>
              </a:rPr>
              <a:t> Feingold,</a:t>
            </a:r>
            <a:r>
              <a:rPr sz="1400" b="1" spc="-95" dirty="0">
                <a:latin typeface="Tahoma"/>
                <a:cs typeface="Tahoma"/>
              </a:rPr>
              <a:t> </a:t>
            </a:r>
            <a:r>
              <a:rPr sz="1400" b="1" spc="-20" dirty="0">
                <a:latin typeface="Tahoma"/>
                <a:cs typeface="Tahoma"/>
              </a:rPr>
              <a:t>MAPP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04" dirty="0">
                <a:latin typeface="Tahoma"/>
                <a:cs typeface="Tahoma"/>
              </a:rPr>
              <a:t>©</a:t>
            </a:r>
            <a:r>
              <a:rPr sz="1400" b="1" spc="-100" dirty="0">
                <a:latin typeface="Tahoma"/>
                <a:cs typeface="Tahoma"/>
              </a:rPr>
              <a:t> </a:t>
            </a:r>
            <a:r>
              <a:rPr sz="1400" b="1" spc="-80" dirty="0">
                <a:latin typeface="Tahoma"/>
                <a:cs typeface="Tahoma"/>
              </a:rPr>
              <a:t>Copyright</a:t>
            </a:r>
            <a:r>
              <a:rPr sz="1400" b="1" spc="-90" dirty="0">
                <a:latin typeface="Tahoma"/>
                <a:cs typeface="Tahoma"/>
              </a:rPr>
              <a:t> </a:t>
            </a:r>
            <a:r>
              <a:rPr sz="1400" b="1" spc="-25" dirty="0">
                <a:latin typeface="Tahoma"/>
                <a:cs typeface="Tahoma"/>
              </a:rPr>
              <a:t>2020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39411" y="4726166"/>
            <a:ext cx="265430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35"/>
              </a:lnSpc>
            </a:pPr>
            <a:r>
              <a:rPr sz="1800" spc="30" dirty="0">
                <a:solidFill>
                  <a:srgbClr val="FFFFFF"/>
                </a:solidFill>
                <a:latin typeface="Tahoma"/>
                <a:cs typeface="Tahoma"/>
              </a:rPr>
              <a:t>84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1725" y="3427495"/>
            <a:ext cx="5854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10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95812" y="3411270"/>
            <a:ext cx="41567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2195" algn="l"/>
                <a:tab pos="1971675" algn="l"/>
              </a:tabLst>
            </a:pPr>
            <a:r>
              <a:rPr sz="9000" spc="1545" baseline="-1388" dirty="0"/>
              <a:t>E</a:t>
            </a:r>
            <a:r>
              <a:rPr sz="9000" baseline="-1388" dirty="0"/>
              <a:t>	</a:t>
            </a:r>
            <a:r>
              <a:rPr sz="6000" spc="869" dirty="0"/>
              <a:t>V</a:t>
            </a:r>
            <a:r>
              <a:rPr sz="6000" dirty="0"/>
              <a:t>	</a:t>
            </a:r>
            <a:r>
              <a:rPr sz="6000" spc="944" dirty="0"/>
              <a:t>A</a:t>
            </a:r>
            <a:r>
              <a:rPr sz="6000" spc="-270" dirty="0"/>
              <a:t> </a:t>
            </a:r>
            <a:r>
              <a:rPr sz="9000" spc="705" baseline="-1388" dirty="0"/>
              <a:t>M</a:t>
            </a:r>
            <a:r>
              <a:rPr sz="9000" spc="-97" baseline="-1388" dirty="0"/>
              <a:t> </a:t>
            </a:r>
            <a:r>
              <a:rPr sz="6000" spc="1130" dirty="0"/>
              <a:t>P</a:t>
            </a:r>
            <a:endParaRPr sz="6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300" y="257269"/>
            <a:ext cx="228536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45" dirty="0">
                <a:solidFill>
                  <a:srgbClr val="141440"/>
                </a:solidFill>
              </a:rPr>
              <a:t>Summary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225046" y="983687"/>
            <a:ext cx="6313170" cy="369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5080" indent="-351790">
              <a:lnSpc>
                <a:spcPct val="1367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We</a:t>
            </a:r>
            <a:r>
              <a:rPr sz="1600" spc="2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45" dirty="0">
                <a:solidFill>
                  <a:srgbClr val="141440"/>
                </a:solidFill>
                <a:latin typeface="Century Gothic"/>
                <a:cs typeface="Century Gothic"/>
              </a:rPr>
              <a:t>evolved</a:t>
            </a:r>
            <a:r>
              <a:rPr sz="1600" spc="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and</a:t>
            </a:r>
            <a:r>
              <a:rPr sz="1600" spc="2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35" dirty="0">
                <a:solidFill>
                  <a:srgbClr val="141440"/>
                </a:solidFill>
                <a:latin typeface="Century Gothic"/>
                <a:cs typeface="Century Gothic"/>
              </a:rPr>
              <a:t>are</a:t>
            </a:r>
            <a:r>
              <a:rPr sz="1600" spc="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cultured</a:t>
            </a:r>
            <a:r>
              <a:rPr sz="1600" spc="2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95" dirty="0">
                <a:solidFill>
                  <a:srgbClr val="141440"/>
                </a:solidFill>
                <a:latin typeface="Century Gothic"/>
                <a:cs typeface="Century Gothic"/>
              </a:rPr>
              <a:t>in</a:t>
            </a:r>
            <a:r>
              <a:rPr sz="1600" spc="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141440"/>
                </a:solidFill>
                <a:latin typeface="Century Gothic"/>
                <a:cs typeface="Century Gothic"/>
              </a:rPr>
              <a:t>our</a:t>
            </a:r>
            <a:r>
              <a:rPr sz="1600" spc="2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profession</a:t>
            </a:r>
            <a:r>
              <a:rPr sz="1600" spc="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to</a:t>
            </a:r>
            <a:r>
              <a:rPr sz="1600" spc="2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20" dirty="0">
                <a:solidFill>
                  <a:srgbClr val="141440"/>
                </a:solidFill>
                <a:latin typeface="Century Gothic"/>
                <a:cs typeface="Century Gothic"/>
              </a:rPr>
              <a:t>over-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value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the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 negative (to</a:t>
            </a:r>
            <a:r>
              <a:rPr sz="1600" spc="-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use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141440"/>
                </a:solidFill>
                <a:latin typeface="Century Gothic"/>
                <a:cs typeface="Century Gothic"/>
              </a:rPr>
              <a:t>our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red</a:t>
            </a:r>
            <a:r>
              <a:rPr sz="1600" spc="-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cape)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141440"/>
              </a:buClr>
              <a:buFont typeface="Arial"/>
              <a:buChar char="●"/>
            </a:pPr>
            <a:endParaRPr sz="2100">
              <a:latin typeface="Century Gothic"/>
              <a:cs typeface="Century Gothic"/>
            </a:endParaRPr>
          </a:p>
          <a:p>
            <a:pPr marL="363855" marR="177165" indent="-351790">
              <a:lnSpc>
                <a:spcPct val="1367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55" dirty="0">
                <a:solidFill>
                  <a:srgbClr val="141440"/>
                </a:solidFill>
                <a:latin typeface="Century Gothic"/>
                <a:cs typeface="Century Gothic"/>
              </a:rPr>
              <a:t>Helping</a:t>
            </a:r>
            <a:r>
              <a:rPr sz="1600" spc="16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55" dirty="0">
                <a:solidFill>
                  <a:srgbClr val="141440"/>
                </a:solidFill>
                <a:latin typeface="Century Gothic"/>
                <a:cs typeface="Century Gothic"/>
              </a:rPr>
              <a:t>our</a:t>
            </a:r>
            <a:r>
              <a:rPr sz="1600" spc="17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patients</a:t>
            </a:r>
            <a:r>
              <a:rPr sz="1600" spc="17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optimally</a:t>
            </a:r>
            <a:r>
              <a:rPr sz="1600" spc="16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requires</a:t>
            </a:r>
            <a:r>
              <a:rPr sz="1600" spc="17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helping</a:t>
            </a:r>
            <a:r>
              <a:rPr sz="1600" spc="17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ourselves and</a:t>
            </a:r>
            <a:r>
              <a:rPr sz="1600" spc="6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80" dirty="0">
                <a:solidFill>
                  <a:srgbClr val="141440"/>
                </a:solidFill>
                <a:latin typeface="Century Gothic"/>
                <a:cs typeface="Century Gothic"/>
              </a:rPr>
              <a:t>pursuing</a:t>
            </a:r>
            <a:r>
              <a:rPr sz="1600" spc="6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self-</a:t>
            </a:r>
            <a:r>
              <a:rPr sz="1600" spc="-20" dirty="0">
                <a:solidFill>
                  <a:srgbClr val="141440"/>
                </a:solidFill>
                <a:latin typeface="Century Gothic"/>
                <a:cs typeface="Century Gothic"/>
              </a:rPr>
              <a:t>care!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41440"/>
              </a:buClr>
              <a:buFont typeface="Arial"/>
              <a:buChar char="●"/>
            </a:pPr>
            <a:endParaRPr sz="2700">
              <a:latin typeface="Century Gothic"/>
              <a:cs typeface="Century Gothic"/>
            </a:endParaRPr>
          </a:p>
          <a:p>
            <a:pPr marL="363855" indent="-351155">
              <a:lnSpc>
                <a:spcPct val="100000"/>
              </a:lnSpc>
              <a:buFont typeface="Arial"/>
              <a:buChar char="●"/>
              <a:tabLst>
                <a:tab pos="363855" algn="l"/>
              </a:tabLst>
            </a:pPr>
            <a:r>
              <a:rPr sz="1600" spc="10" dirty="0">
                <a:solidFill>
                  <a:srgbClr val="141440"/>
                </a:solidFill>
                <a:latin typeface="Century Gothic"/>
                <a:cs typeface="Century Gothic"/>
              </a:rPr>
              <a:t>Well-being</a:t>
            </a:r>
            <a:r>
              <a:rPr sz="1600" spc="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=</a:t>
            </a:r>
            <a:r>
              <a:rPr sz="1600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b="1" spc="60" dirty="0">
                <a:solidFill>
                  <a:srgbClr val="141440"/>
                </a:solidFill>
                <a:latin typeface="Calibri"/>
                <a:cs typeface="Calibri"/>
              </a:rPr>
              <a:t>R</a:t>
            </a:r>
            <a:r>
              <a:rPr sz="1600" spc="60" dirty="0">
                <a:solidFill>
                  <a:srgbClr val="141440"/>
                </a:solidFill>
                <a:latin typeface="Century Gothic"/>
                <a:cs typeface="Century Gothic"/>
              </a:rPr>
              <a:t>elationships</a:t>
            </a:r>
            <a:r>
              <a:rPr sz="1600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+</a:t>
            </a:r>
            <a:r>
              <a:rPr sz="1600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b="1" spc="10" dirty="0">
                <a:solidFill>
                  <a:srgbClr val="141440"/>
                </a:solidFill>
                <a:latin typeface="Calibri"/>
                <a:cs typeface="Calibri"/>
              </a:rPr>
              <a:t>E</a:t>
            </a:r>
            <a:r>
              <a:rPr sz="1600" spc="10" dirty="0">
                <a:solidFill>
                  <a:srgbClr val="141440"/>
                </a:solidFill>
                <a:latin typeface="Century Gothic"/>
                <a:cs typeface="Century Gothic"/>
              </a:rPr>
              <a:t>ngagement</a:t>
            </a:r>
            <a:r>
              <a:rPr sz="1600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+</a:t>
            </a:r>
            <a:r>
              <a:rPr sz="1600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b="1" spc="65" dirty="0">
                <a:solidFill>
                  <a:srgbClr val="141440"/>
                </a:solidFill>
                <a:latin typeface="Calibri"/>
                <a:cs typeface="Calibri"/>
              </a:rPr>
              <a:t>V</a:t>
            </a:r>
            <a:r>
              <a:rPr sz="1600" spc="65" dirty="0">
                <a:solidFill>
                  <a:srgbClr val="141440"/>
                </a:solidFill>
                <a:latin typeface="Century Gothic"/>
                <a:cs typeface="Century Gothic"/>
              </a:rPr>
              <a:t>itality</a:t>
            </a:r>
            <a:r>
              <a:rPr sz="1600" spc="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50" dirty="0">
                <a:solidFill>
                  <a:srgbClr val="141440"/>
                </a:solidFill>
                <a:latin typeface="Century Gothic"/>
                <a:cs typeface="Century Gothic"/>
              </a:rPr>
              <a:t>+</a:t>
            </a:r>
            <a:endParaRPr sz="1600">
              <a:latin typeface="Century Gothic"/>
              <a:cs typeface="Century Gothic"/>
            </a:endParaRPr>
          </a:p>
          <a:p>
            <a:pPr marL="363855">
              <a:lnSpc>
                <a:spcPct val="100000"/>
              </a:lnSpc>
              <a:spcBef>
                <a:spcPts val="705"/>
              </a:spcBef>
            </a:pPr>
            <a:r>
              <a:rPr sz="1600" b="1" spc="50" dirty="0">
                <a:solidFill>
                  <a:srgbClr val="141440"/>
                </a:solidFill>
                <a:latin typeface="Calibri"/>
                <a:cs typeface="Calibri"/>
              </a:rPr>
              <a:t>A</a:t>
            </a:r>
            <a:r>
              <a:rPr sz="1600" spc="50" dirty="0">
                <a:solidFill>
                  <a:srgbClr val="141440"/>
                </a:solidFill>
                <a:latin typeface="Century Gothic"/>
                <a:cs typeface="Century Gothic"/>
              </a:rPr>
              <a:t>ccomplishment</a:t>
            </a:r>
            <a:r>
              <a:rPr sz="1600" spc="-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+</a:t>
            </a:r>
            <a:r>
              <a:rPr sz="1600" spc="-4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b="1" dirty="0">
                <a:solidFill>
                  <a:srgbClr val="141440"/>
                </a:solidFill>
                <a:latin typeface="Calibri"/>
                <a:cs typeface="Calibri"/>
              </a:rPr>
              <a:t>M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eaning</a:t>
            </a:r>
            <a:r>
              <a:rPr sz="1600" spc="-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+</a:t>
            </a:r>
            <a:r>
              <a:rPr sz="1600" spc="-3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b="1" spc="60" dirty="0">
                <a:solidFill>
                  <a:srgbClr val="141440"/>
                </a:solidFill>
                <a:latin typeface="Calibri"/>
                <a:cs typeface="Calibri"/>
              </a:rPr>
              <a:t>P</a:t>
            </a:r>
            <a:r>
              <a:rPr sz="1600" spc="60" dirty="0">
                <a:solidFill>
                  <a:srgbClr val="141440"/>
                </a:solidFill>
                <a:latin typeface="Century Gothic"/>
                <a:cs typeface="Century Gothic"/>
              </a:rPr>
              <a:t>ositive</a:t>
            </a:r>
            <a:r>
              <a:rPr sz="1600" spc="-3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40" dirty="0">
                <a:solidFill>
                  <a:srgbClr val="141440"/>
                </a:solidFill>
                <a:latin typeface="Century Gothic"/>
                <a:cs typeface="Century Gothic"/>
              </a:rPr>
              <a:t>emotions</a:t>
            </a:r>
            <a:endParaRPr sz="1600">
              <a:latin typeface="Century Gothic"/>
              <a:cs typeface="Century Gothic"/>
            </a:endParaRPr>
          </a:p>
          <a:p>
            <a:pPr marL="821055" lvl="1" indent="-351790">
              <a:lnSpc>
                <a:spcPct val="100000"/>
              </a:lnSpc>
              <a:spcBef>
                <a:spcPts val="705"/>
              </a:spcBef>
              <a:buFont typeface="Arial"/>
              <a:buChar char="○"/>
              <a:tabLst>
                <a:tab pos="821055" algn="l"/>
              </a:tabLst>
            </a:pPr>
            <a:r>
              <a:rPr sz="1600" b="1" spc="155" dirty="0">
                <a:solidFill>
                  <a:srgbClr val="141440"/>
                </a:solidFill>
                <a:latin typeface="Calibri"/>
                <a:cs typeface="Calibri"/>
              </a:rPr>
              <a:t>&gt;&gt;</a:t>
            </a:r>
            <a:r>
              <a:rPr sz="1600" b="1" spc="9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600" b="1" spc="180" dirty="0">
                <a:solidFill>
                  <a:srgbClr val="141440"/>
                </a:solidFill>
                <a:latin typeface="Calibri"/>
                <a:cs typeface="Calibri"/>
              </a:rPr>
              <a:t>REVAMP!</a:t>
            </a:r>
            <a:endParaRPr sz="16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141440"/>
              </a:buClr>
              <a:buFont typeface="Arial"/>
              <a:buChar char="○"/>
            </a:pPr>
            <a:endParaRPr sz="2700">
              <a:latin typeface="Calibri"/>
              <a:cs typeface="Calibri"/>
            </a:endParaRPr>
          </a:p>
          <a:p>
            <a:pPr marL="363855" indent="-351155">
              <a:lnSpc>
                <a:spcPct val="100000"/>
              </a:lnSpc>
              <a:spcBef>
                <a:spcPts val="5"/>
              </a:spcBef>
              <a:buFont typeface="Arial"/>
              <a:buChar char="●"/>
              <a:tabLst>
                <a:tab pos="363855" algn="l"/>
              </a:tabLst>
            </a:pP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It’s all</a:t>
            </a:r>
            <a:r>
              <a:rPr sz="1600" spc="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about</a:t>
            </a:r>
            <a:r>
              <a:rPr sz="1600" spc="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i="1" spc="100" dirty="0">
                <a:solidFill>
                  <a:srgbClr val="141440"/>
                </a:solidFill>
                <a:latin typeface="Century Gothic"/>
                <a:cs typeface="Century Gothic"/>
              </a:rPr>
              <a:t>small</a:t>
            </a:r>
            <a:r>
              <a:rPr sz="1600" i="1" spc="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95" dirty="0">
                <a:solidFill>
                  <a:srgbClr val="141440"/>
                </a:solidFill>
                <a:latin typeface="Century Gothic"/>
                <a:cs typeface="Century Gothic"/>
              </a:rPr>
              <a:t>shifts</a:t>
            </a:r>
            <a:r>
              <a:rPr sz="1600" spc="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to getting</a:t>
            </a:r>
            <a:r>
              <a:rPr sz="1600" spc="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114" dirty="0">
                <a:solidFill>
                  <a:srgbClr val="141440"/>
                </a:solidFill>
                <a:latin typeface="Century Gothic"/>
                <a:cs typeface="Century Gothic"/>
              </a:rPr>
              <a:t>us</a:t>
            </a:r>
            <a:r>
              <a:rPr sz="1600" spc="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there!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78781" y="4337899"/>
            <a:ext cx="1552549" cy="700499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300" y="257269"/>
            <a:ext cx="429577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500" dirty="0">
                <a:solidFill>
                  <a:srgbClr val="141440"/>
                </a:solidFill>
              </a:rPr>
              <a:t>Looking</a:t>
            </a:r>
            <a:r>
              <a:rPr sz="3500" spc="204" dirty="0">
                <a:solidFill>
                  <a:srgbClr val="141440"/>
                </a:solidFill>
              </a:rPr>
              <a:t> </a:t>
            </a:r>
            <a:r>
              <a:rPr sz="3500" spc="290" dirty="0">
                <a:solidFill>
                  <a:srgbClr val="141440"/>
                </a:solidFill>
              </a:rPr>
              <a:t>for</a:t>
            </a:r>
            <a:r>
              <a:rPr sz="3500" spc="210" dirty="0">
                <a:solidFill>
                  <a:srgbClr val="141440"/>
                </a:solidFill>
              </a:rPr>
              <a:t> </a:t>
            </a:r>
            <a:r>
              <a:rPr sz="3500" spc="420" dirty="0">
                <a:solidFill>
                  <a:srgbClr val="141440"/>
                </a:solidFill>
              </a:rPr>
              <a:t>more?</a:t>
            </a:r>
            <a:endParaRPr sz="3500"/>
          </a:p>
        </p:txBody>
      </p:sp>
      <p:sp>
        <p:nvSpPr>
          <p:cNvPr id="4" name="object 4"/>
          <p:cNvSpPr txBox="1"/>
          <p:nvPr/>
        </p:nvSpPr>
        <p:spPr>
          <a:xfrm>
            <a:off x="178921" y="1498087"/>
            <a:ext cx="4491355" cy="69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 marR="5080" indent="-351790">
              <a:lnSpc>
                <a:spcPct val="136700"/>
              </a:lnSpc>
              <a:spcBef>
                <a:spcPts val="100"/>
              </a:spcBef>
              <a:buFont typeface="Arial"/>
              <a:buChar char="●"/>
              <a:tabLst>
                <a:tab pos="363855" algn="l"/>
              </a:tabLst>
            </a:pPr>
            <a:r>
              <a:rPr sz="1600" spc="60" dirty="0">
                <a:solidFill>
                  <a:srgbClr val="141440"/>
                </a:solidFill>
                <a:latin typeface="Century Gothic"/>
                <a:cs typeface="Century Gothic"/>
              </a:rPr>
              <a:t>If</a:t>
            </a:r>
            <a:r>
              <a:rPr sz="1600" spc="5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you</a:t>
            </a:r>
            <a:r>
              <a:rPr sz="1600" spc="5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want</a:t>
            </a:r>
            <a:r>
              <a:rPr sz="1600" spc="5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some</a:t>
            </a:r>
            <a:r>
              <a:rPr sz="1600" spc="5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dirty="0">
                <a:solidFill>
                  <a:srgbClr val="141440"/>
                </a:solidFill>
                <a:latin typeface="Century Gothic"/>
                <a:cs typeface="Century Gothic"/>
              </a:rPr>
              <a:t>self-</a:t>
            </a:r>
            <a:r>
              <a:rPr sz="1600" spc="-10" dirty="0">
                <a:solidFill>
                  <a:srgbClr val="141440"/>
                </a:solidFill>
                <a:latin typeface="Century Gothic"/>
                <a:cs typeface="Century Gothic"/>
              </a:rPr>
              <a:t>directed</a:t>
            </a:r>
            <a:r>
              <a:rPr sz="1600" spc="50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50" dirty="0">
                <a:solidFill>
                  <a:srgbClr val="141440"/>
                </a:solidFill>
                <a:latin typeface="Century Gothic"/>
                <a:cs typeface="Century Gothic"/>
              </a:rPr>
              <a:t>learning….. </a:t>
            </a:r>
            <a:r>
              <a:rPr sz="1600" spc="-35" dirty="0">
                <a:solidFill>
                  <a:srgbClr val="141440"/>
                </a:solidFill>
                <a:latin typeface="Century Gothic"/>
                <a:cs typeface="Century Gothic"/>
              </a:rPr>
              <a:t>check</a:t>
            </a:r>
            <a:r>
              <a:rPr sz="1600" spc="-65" dirty="0">
                <a:solidFill>
                  <a:srgbClr val="141440"/>
                </a:solidFill>
                <a:latin typeface="Century Gothic"/>
                <a:cs typeface="Century Gothic"/>
              </a:rPr>
              <a:t> </a:t>
            </a:r>
            <a:r>
              <a:rPr sz="1600" spc="-20" dirty="0">
                <a:solidFill>
                  <a:srgbClr val="141440"/>
                </a:solidFill>
                <a:latin typeface="Century Gothic"/>
                <a:cs typeface="Century Gothic"/>
              </a:rPr>
              <a:t>out: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32025" y="785874"/>
            <a:ext cx="3108727" cy="39828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5993" rIns="0" bIns="0" rtlCol="0">
            <a:spAutoFit/>
          </a:bodyPr>
          <a:lstStyle/>
          <a:p>
            <a:pPr marL="2177415">
              <a:lnSpc>
                <a:spcPct val="100000"/>
              </a:lnSpc>
              <a:spcBef>
                <a:spcPts val="100"/>
              </a:spcBef>
            </a:pPr>
            <a:r>
              <a:rPr spc="770" dirty="0"/>
              <a:t>Questions?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65846"/>
            <a:ext cx="8534400" cy="4478020"/>
            <a:chOff x="0" y="665846"/>
            <a:chExt cx="8534400" cy="4478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3769" y="665846"/>
              <a:ext cx="3351686" cy="35940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23348"/>
              <a:ext cx="4863800" cy="392015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1374" y="1870375"/>
              <a:ext cx="3963035" cy="776605"/>
            </a:xfrm>
            <a:custGeom>
              <a:avLst/>
              <a:gdLst/>
              <a:ahLst/>
              <a:cxnLst/>
              <a:rect l="l" t="t" r="r" b="b"/>
              <a:pathLst>
                <a:path w="3963034" h="776605">
                  <a:moveTo>
                    <a:pt x="3962699" y="776399"/>
                  </a:moveTo>
                  <a:lnTo>
                    <a:pt x="0" y="776399"/>
                  </a:lnTo>
                  <a:lnTo>
                    <a:pt x="0" y="0"/>
                  </a:lnTo>
                  <a:lnTo>
                    <a:pt x="3962699" y="0"/>
                  </a:lnTo>
                  <a:lnTo>
                    <a:pt x="3962699" y="776399"/>
                  </a:lnTo>
                  <a:close/>
                </a:path>
              </a:pathLst>
            </a:custGeom>
            <a:solidFill>
              <a:srgbClr val="1286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39731" y="1875454"/>
            <a:ext cx="32264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630" dirty="0"/>
              <a:t>THANK</a:t>
            </a:r>
            <a:r>
              <a:rPr sz="4000" spc="245" dirty="0"/>
              <a:t> </a:t>
            </a:r>
            <a:r>
              <a:rPr sz="4000" spc="530" dirty="0"/>
              <a:t>YOU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4784048" y="2646444"/>
            <a:ext cx="3716020" cy="1390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300" b="1" spc="310" dirty="0">
                <a:solidFill>
                  <a:srgbClr val="141440"/>
                </a:solidFill>
                <a:latin typeface="Calibri"/>
                <a:cs typeface="Calibri"/>
              </a:rPr>
              <a:t>Jordyn</a:t>
            </a:r>
            <a:r>
              <a:rPr sz="2300" b="1" spc="13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300" b="1" spc="195" dirty="0">
                <a:solidFill>
                  <a:srgbClr val="141440"/>
                </a:solidFill>
                <a:latin typeface="Calibri"/>
                <a:cs typeface="Calibri"/>
              </a:rPr>
              <a:t>H.</a:t>
            </a:r>
            <a:r>
              <a:rPr sz="2300" b="1" spc="13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300" b="1" spc="285" dirty="0">
                <a:solidFill>
                  <a:srgbClr val="141440"/>
                </a:solidFill>
                <a:latin typeface="Calibri"/>
                <a:cs typeface="Calibri"/>
              </a:rPr>
              <a:t>Feingold</a:t>
            </a:r>
            <a:endParaRPr sz="2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2000" b="1" spc="165" dirty="0">
                <a:solidFill>
                  <a:srgbClr val="141440"/>
                </a:solidFill>
                <a:latin typeface="Calibri"/>
                <a:cs typeface="Calibri"/>
              </a:rPr>
              <a:t>MD,</a:t>
            </a:r>
            <a:r>
              <a:rPr sz="2000" b="1" spc="120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000" b="1" spc="245" dirty="0">
                <a:solidFill>
                  <a:srgbClr val="141440"/>
                </a:solidFill>
                <a:latin typeface="Calibri"/>
                <a:cs typeface="Calibri"/>
              </a:rPr>
              <a:t>MSCR,</a:t>
            </a:r>
            <a:r>
              <a:rPr sz="2000" b="1" spc="12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2000" b="1" spc="280" dirty="0">
                <a:solidFill>
                  <a:srgbClr val="141440"/>
                </a:solidFill>
                <a:latin typeface="Calibri"/>
                <a:cs typeface="Calibri"/>
              </a:rPr>
              <a:t>MAPP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b="1" spc="220" dirty="0">
                <a:solidFill>
                  <a:srgbClr val="141440"/>
                </a:solidFill>
                <a:latin typeface="Calibri"/>
                <a:cs typeface="Calibri"/>
                <a:hlinkClick r:id="rId4"/>
              </a:rPr>
              <a:t>jordyn.feingold@gmail.com</a:t>
            </a:r>
            <a:endParaRPr sz="2000">
              <a:latin typeface="Calibri"/>
              <a:cs typeface="Calibri"/>
            </a:endParaRPr>
          </a:p>
          <a:p>
            <a:pPr marL="621030" marR="614045" algn="ctr">
              <a:lnSpc>
                <a:spcPct val="101000"/>
              </a:lnSpc>
              <a:spcBef>
                <a:spcPts val="15"/>
              </a:spcBef>
            </a:pPr>
            <a:r>
              <a:rPr sz="1300" b="1" u="heavy" spc="13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alibri"/>
                <a:cs typeface="Calibri"/>
                <a:hlinkClick r:id="rId5"/>
              </a:rPr>
              <a:t>www.positive-</a:t>
            </a:r>
            <a:r>
              <a:rPr sz="1300" b="1" u="heavy" spc="155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alibri"/>
                <a:cs typeface="Calibri"/>
                <a:hlinkClick r:id="rId5"/>
              </a:rPr>
              <a:t>medicine.com</a:t>
            </a:r>
            <a:r>
              <a:rPr sz="1300" b="1" spc="155" dirty="0">
                <a:solidFill>
                  <a:srgbClr val="141440"/>
                </a:solidFill>
                <a:latin typeface="Calibri"/>
                <a:cs typeface="Calibri"/>
              </a:rPr>
              <a:t> </a:t>
            </a:r>
            <a:r>
              <a:rPr sz="1300" b="1" u="heavy" spc="120" dirty="0">
                <a:solidFill>
                  <a:srgbClr val="141440"/>
                </a:solidFill>
                <a:uFill>
                  <a:solidFill>
                    <a:srgbClr val="141440"/>
                  </a:solidFill>
                </a:uFill>
                <a:latin typeface="Calibri"/>
                <a:cs typeface="Calibri"/>
                <a:hlinkClick r:id="rId6"/>
              </a:rPr>
              <a:t>jordynfeingold.norby.live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76967" y="0"/>
            <a:ext cx="8467090" cy="4501515"/>
            <a:chOff x="676967" y="0"/>
            <a:chExt cx="8467090" cy="450151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67259" y="0"/>
              <a:ext cx="1976740" cy="19572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6967" y="373974"/>
              <a:ext cx="3851241" cy="4127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0515" y="1929917"/>
            <a:ext cx="4798695" cy="3103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">
              <a:lnSpc>
                <a:spcPts val="4205"/>
              </a:lnSpc>
            </a:pPr>
            <a:r>
              <a:rPr sz="3600" b="1" spc="385" dirty="0">
                <a:solidFill>
                  <a:srgbClr val="D89F38"/>
                </a:solidFill>
                <a:latin typeface="Calibri"/>
                <a:cs typeface="Calibri"/>
              </a:rPr>
              <a:t>Positive</a:t>
            </a:r>
            <a:r>
              <a:rPr sz="3600" b="1" spc="204" dirty="0">
                <a:solidFill>
                  <a:srgbClr val="D89F38"/>
                </a:solidFill>
                <a:latin typeface="Calibri"/>
                <a:cs typeface="Calibri"/>
              </a:rPr>
              <a:t> </a:t>
            </a:r>
            <a:r>
              <a:rPr sz="3600" b="1" spc="484" dirty="0">
                <a:solidFill>
                  <a:srgbClr val="D89F38"/>
                </a:solidFill>
                <a:latin typeface="Calibri"/>
                <a:cs typeface="Calibri"/>
              </a:rPr>
              <a:t>Psychology</a:t>
            </a:r>
            <a:endParaRPr sz="3600">
              <a:latin typeface="Calibri"/>
              <a:cs typeface="Calibri"/>
            </a:endParaRPr>
          </a:p>
          <a:p>
            <a:pPr marL="4445" marR="277495" algn="ctr">
              <a:lnSpc>
                <a:spcPct val="113100"/>
              </a:lnSpc>
              <a:spcBef>
                <a:spcPts val="2500"/>
              </a:spcBef>
            </a:pP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✚</a:t>
            </a:r>
            <a:r>
              <a:rPr sz="1400" spc="355" dirty="0">
                <a:solidFill>
                  <a:srgbClr val="FFFFFF"/>
                </a:solidFill>
                <a:latin typeface="MS PGothic"/>
                <a:cs typeface="MS PGothic"/>
              </a:rPr>
              <a:t> </a:t>
            </a:r>
            <a:r>
              <a:rPr sz="1400" b="1" spc="18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5" dirty="0">
                <a:solidFill>
                  <a:srgbClr val="FFFFFF"/>
                </a:solidFill>
                <a:latin typeface="Calibri"/>
                <a:cs typeface="Calibri"/>
              </a:rPr>
              <a:t>scientiﬁc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study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ﬂourishing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optimal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25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5" dirty="0">
                <a:solidFill>
                  <a:srgbClr val="FFFFFF"/>
                </a:solidFill>
                <a:latin typeface="Calibri"/>
                <a:cs typeface="Calibri"/>
              </a:rPr>
              <a:t>functioning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Calibri"/>
              <a:cs typeface="Calibri"/>
            </a:endParaRPr>
          </a:p>
          <a:p>
            <a:pPr marR="272415" indent="-635" algn="ctr">
              <a:lnSpc>
                <a:spcPct val="114599"/>
              </a:lnSpc>
            </a:pPr>
            <a:r>
              <a:rPr sz="1400" b="1" dirty="0">
                <a:solidFill>
                  <a:srgbClr val="FFFFFF"/>
                </a:solidFill>
                <a:latin typeface="MS PGothic"/>
                <a:cs typeface="MS PGothic"/>
              </a:rPr>
              <a:t>✚</a:t>
            </a:r>
            <a:r>
              <a:rPr sz="1400" b="1" spc="5" dirty="0">
                <a:solidFill>
                  <a:srgbClr val="FFFFFF"/>
                </a:solidFill>
                <a:latin typeface="MS PGothic"/>
                <a:cs typeface="MS PGothic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institutions,</a:t>
            </a:r>
            <a:r>
              <a:rPr sz="14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Calibri"/>
                <a:cs typeface="Calibri"/>
              </a:rPr>
              <a:t>relationships,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subjective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states,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character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strengths,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400" b="1" spc="135" dirty="0">
                <a:solidFill>
                  <a:srgbClr val="FFFFFF"/>
                </a:solidFill>
                <a:latin typeface="Calibri"/>
                <a:cs typeface="Calibri"/>
              </a:rPr>
              <a:t>virtues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Calibri"/>
              <a:cs typeface="Calibri"/>
            </a:endParaRPr>
          </a:p>
          <a:p>
            <a:pPr marR="220979" algn="ctr">
              <a:lnSpc>
                <a:spcPct val="100000"/>
              </a:lnSpc>
            </a:pPr>
            <a:r>
              <a:rPr sz="1000" b="1" spc="-70" dirty="0">
                <a:latin typeface="Tahoma"/>
                <a:cs typeface="Tahoma"/>
              </a:rPr>
              <a:t>Jordyn</a:t>
            </a:r>
            <a:r>
              <a:rPr sz="1000" b="1" spc="-7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Feingold, </a:t>
            </a:r>
            <a:r>
              <a:rPr sz="1000" b="1" spc="-10" dirty="0">
                <a:latin typeface="Tahoma"/>
                <a:cs typeface="Tahoma"/>
              </a:rPr>
              <a:t>MAPP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65" dirty="0">
                <a:latin typeface="Tahoma"/>
                <a:cs typeface="Tahoma"/>
              </a:rPr>
              <a:t>2020 </a:t>
            </a:r>
            <a:r>
              <a:rPr sz="1000" b="1" spc="-110" dirty="0">
                <a:latin typeface="Tahoma"/>
                <a:cs typeface="Tahoma"/>
              </a:rPr>
              <a:t>;</a:t>
            </a:r>
            <a:r>
              <a:rPr sz="1000" b="1" spc="-7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All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Rights</a:t>
            </a:r>
            <a:r>
              <a:rPr sz="1000" b="1" spc="-70" dirty="0">
                <a:latin typeface="Tahoma"/>
                <a:cs typeface="Tahoma"/>
              </a:rPr>
              <a:t> Reserved </a:t>
            </a:r>
            <a:r>
              <a:rPr sz="1000" b="1" spc="-50" dirty="0">
                <a:latin typeface="Tahoma"/>
                <a:cs typeface="Tahoma"/>
              </a:rPr>
              <a:t>©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1225" y="270912"/>
            <a:ext cx="4813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385" dirty="0">
                <a:solidFill>
                  <a:srgbClr val="D89F38"/>
                </a:solidFill>
              </a:rPr>
              <a:t>Positive</a:t>
            </a:r>
            <a:r>
              <a:rPr sz="3600" spc="204" dirty="0">
                <a:solidFill>
                  <a:srgbClr val="D89F38"/>
                </a:solidFill>
              </a:rPr>
              <a:t> </a:t>
            </a:r>
            <a:r>
              <a:rPr sz="3600" spc="484" dirty="0">
                <a:solidFill>
                  <a:srgbClr val="D89F38"/>
                </a:solidFill>
              </a:rPr>
              <a:t>Psychology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18475" y="1056548"/>
            <a:ext cx="6076950" cy="18605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75"/>
              </a:spcBef>
            </a:pPr>
            <a:r>
              <a:rPr sz="1400" dirty="0">
                <a:solidFill>
                  <a:srgbClr val="FFFFFF"/>
                </a:solidFill>
                <a:latin typeface="MS PGothic"/>
                <a:cs typeface="MS PGothic"/>
              </a:rPr>
              <a:t>✚</a:t>
            </a:r>
            <a:r>
              <a:rPr sz="1400" spc="350" dirty="0">
                <a:solidFill>
                  <a:srgbClr val="FFFFFF"/>
                </a:solidFill>
                <a:latin typeface="MS PGothic"/>
                <a:cs typeface="MS PGothic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Formally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established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4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1998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8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5" dirty="0">
                <a:solidFill>
                  <a:srgbClr val="FFFFFF"/>
                </a:solidFill>
                <a:latin typeface="Calibri"/>
                <a:cs typeface="Calibri"/>
              </a:rPr>
              <a:t>Martin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95" dirty="0">
                <a:solidFill>
                  <a:srgbClr val="FFFFFF"/>
                </a:solidFill>
                <a:latin typeface="Calibri"/>
                <a:cs typeface="Calibri"/>
              </a:rPr>
              <a:t>Seligman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90" dirty="0">
                <a:solidFill>
                  <a:srgbClr val="FFFFFF"/>
                </a:solidFill>
                <a:latin typeface="Calibri"/>
                <a:cs typeface="Calibri"/>
              </a:rPr>
              <a:t>theme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tenure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4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president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85" dirty="0">
                <a:solidFill>
                  <a:srgbClr val="FFFFFF"/>
                </a:solidFill>
                <a:latin typeface="Calibri"/>
                <a:cs typeface="Calibri"/>
              </a:rPr>
              <a:t>American</a:t>
            </a:r>
            <a:r>
              <a:rPr sz="14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5" dirty="0">
                <a:solidFill>
                  <a:srgbClr val="FFFFFF"/>
                </a:solidFill>
                <a:latin typeface="Calibri"/>
                <a:cs typeface="Calibri"/>
              </a:rPr>
              <a:t>Psychological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association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Calibri"/>
              <a:cs typeface="Calibri"/>
            </a:endParaRPr>
          </a:p>
          <a:p>
            <a:pPr marL="12700" marR="335280">
              <a:lnSpc>
                <a:spcPct val="114599"/>
              </a:lnSpc>
            </a:pPr>
            <a:r>
              <a:rPr sz="1400" b="1" dirty="0">
                <a:solidFill>
                  <a:srgbClr val="FFFFFF"/>
                </a:solidFill>
                <a:latin typeface="MS PGothic"/>
                <a:cs typeface="MS PGothic"/>
              </a:rPr>
              <a:t>✚</a:t>
            </a:r>
            <a:r>
              <a:rPr sz="1400" b="1" spc="-10" dirty="0">
                <a:solidFill>
                  <a:srgbClr val="FFFFFF"/>
                </a:solidFill>
                <a:latin typeface="MS PGothic"/>
                <a:cs typeface="MS PGothic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Roots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60" dirty="0">
                <a:solidFill>
                  <a:srgbClr val="FFFFFF"/>
                </a:solidFill>
                <a:latin typeface="Calibri"/>
                <a:cs typeface="Calibri"/>
              </a:rPr>
              <a:t>date</a:t>
            </a:r>
            <a:r>
              <a:rPr sz="14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10" dirty="0">
                <a:solidFill>
                  <a:srgbClr val="FFFFFF"/>
                </a:solidFill>
                <a:latin typeface="Calibri"/>
                <a:cs typeface="Calibri"/>
              </a:rPr>
              <a:t>back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4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ancient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204" dirty="0">
                <a:solidFill>
                  <a:srgbClr val="FFFFFF"/>
                </a:solidFill>
                <a:latin typeface="Calibri"/>
                <a:cs typeface="Calibri"/>
              </a:rPr>
              <a:t>wisdom</a:t>
            </a:r>
            <a:r>
              <a:rPr sz="14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Greeks,</a:t>
            </a:r>
            <a:r>
              <a:rPr sz="1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Calibri"/>
                <a:cs typeface="Calibri"/>
              </a:rPr>
              <a:t>Stoics,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Buddhists,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95" dirty="0">
                <a:solidFill>
                  <a:srgbClr val="FFFFFF"/>
                </a:solidFill>
                <a:latin typeface="Calibri"/>
                <a:cs typeface="Calibri"/>
              </a:rPr>
              <a:t>most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55" dirty="0">
                <a:solidFill>
                  <a:srgbClr val="FFFFFF"/>
                </a:solidFill>
                <a:latin typeface="Calibri"/>
                <a:cs typeface="Calibri"/>
              </a:rPr>
              <a:t>recently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humanistic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psychologists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4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b="1" spc="170" dirty="0">
                <a:solidFill>
                  <a:srgbClr val="FFFFFF"/>
                </a:solidFill>
                <a:latin typeface="Calibri"/>
                <a:cs typeface="Calibri"/>
              </a:rPr>
              <a:t>20th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century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(Abraham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25" dirty="0">
                <a:solidFill>
                  <a:srgbClr val="FFFFFF"/>
                </a:solidFill>
                <a:latin typeface="Calibri"/>
                <a:cs typeface="Calibri"/>
              </a:rPr>
              <a:t>Maslow,</a:t>
            </a:r>
            <a:r>
              <a:rPr sz="1400" b="1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75" dirty="0">
                <a:solidFill>
                  <a:srgbClr val="FFFFFF"/>
                </a:solidFill>
                <a:latin typeface="Calibri"/>
                <a:cs typeface="Calibri"/>
              </a:rPr>
              <a:t>Karen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40" dirty="0">
                <a:solidFill>
                  <a:srgbClr val="FFFFFF"/>
                </a:solidFill>
                <a:latin typeface="Calibri"/>
                <a:cs typeface="Calibri"/>
              </a:rPr>
              <a:t>Horney,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Calibri"/>
                <a:cs typeface="Calibri"/>
              </a:rPr>
              <a:t>Carl</a:t>
            </a:r>
            <a:r>
              <a:rPr sz="1400" b="1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135" dirty="0">
                <a:solidFill>
                  <a:srgbClr val="FFFFFF"/>
                </a:solidFill>
                <a:latin typeface="Calibri"/>
                <a:cs typeface="Calibri"/>
              </a:rPr>
              <a:t>Rogers….)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5061</Words>
  <Application>Microsoft Office PowerPoint</Application>
  <PresentationFormat>On-screen Show (16:9)</PresentationFormat>
  <Paragraphs>723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0" baseType="lpstr">
      <vt:lpstr>MS PGothic</vt:lpstr>
      <vt:lpstr>Arial</vt:lpstr>
      <vt:lpstr>Calibri</vt:lpstr>
      <vt:lpstr>Century Gothic</vt:lpstr>
      <vt:lpstr>Georgia</vt:lpstr>
      <vt:lpstr>Lucida Sans</vt:lpstr>
      <vt:lpstr>Lucida Sans Unicode</vt:lpstr>
      <vt:lpstr>Palatino Linotype</vt:lpstr>
      <vt:lpstr>Tahoma</vt:lpstr>
      <vt:lpstr>Times New Roman</vt:lpstr>
      <vt:lpstr>Trebuchet MS</vt:lpstr>
      <vt:lpstr>Office Theme</vt:lpstr>
      <vt:lpstr>POSITIVE MEDICINE</vt:lpstr>
      <vt:lpstr>Disclosures</vt:lpstr>
      <vt:lpstr>Objectives</vt:lpstr>
      <vt:lpstr>PowerPoint Presentation</vt:lpstr>
      <vt:lpstr>A Tale of Two Capes: Thought Experiment From James Pawelski’s Positive Psychology Normative Analysis</vt:lpstr>
      <vt:lpstr>What might a Reversible Cape superhero look like?</vt:lpstr>
      <vt:lpstr>What do you see?</vt:lpstr>
      <vt:lpstr>Positive Psychology</vt:lpstr>
      <vt:lpstr>Positive Psychology</vt:lpstr>
      <vt:lpstr>Diagnosis: Burnout As lives hang in the balance, the healthcare community is tackling emotional exhaustion within its ranks</vt:lpstr>
      <vt:lpstr>The “Medical Model”</vt:lpstr>
      <vt:lpstr>BURNOUT</vt:lpstr>
      <vt:lpstr>Moral Injury.</vt:lpstr>
      <vt:lpstr>What we need is….</vt:lpstr>
      <vt:lpstr>PowerPoint Presentation</vt:lpstr>
      <vt:lpstr>“Health is a state of complete positive physical, mental, and social</vt:lpstr>
      <vt:lpstr>Positive Medicine</vt:lpstr>
      <vt:lpstr>A Paradigm Shift</vt:lpstr>
      <vt:lpstr>PowerPoint Presentation</vt:lpstr>
      <vt:lpstr>PowerPoint Presentation</vt:lpstr>
      <vt:lpstr>Jahoda,</vt:lpstr>
      <vt:lpstr>PowerPoint Presentation</vt:lpstr>
      <vt:lpstr>PowerPoint Presentation</vt:lpstr>
      <vt:lpstr>The presence of well-being is not merely the same as the absence of a mental illness… These are two related, orthogonal, but not identical constructs.</vt:lpstr>
      <vt:lpstr>So what is “mental health” or positive “mental health” anyway? REVAMP Model x Nancy McWilliams’ 16 Elements</vt:lpstr>
      <vt:lpstr>RELATIONSHIPS → The single most important source of life satisfaction &amp; emotional well-being</vt:lpstr>
      <vt:lpstr>PowerPoint Presentation</vt:lpstr>
      <vt:lpstr>Relationships Matter. A lot.</vt:lpstr>
      <vt:lpstr>Relationships &amp; Health</vt:lpstr>
      <vt:lpstr>Harvard Longevity Study</vt:lpstr>
      <vt:lpstr>[Workplace] Relationships &amp; Health</vt:lpstr>
      <vt:lpstr>Building relationships (at work)</vt:lpstr>
      <vt:lpstr>Barriers to connecting at work</vt:lpstr>
      <vt:lpstr>We focus much of our lives in quadrant III</vt:lpstr>
      <vt:lpstr>High Quality Connections (Jane Dutton)</vt:lpstr>
      <vt:lpstr>Active Constructive Responding</vt:lpstr>
      <vt:lpstr>Response Styles - Demonstration</vt:lpstr>
      <vt:lpstr>Active-Destructive:</vt:lpstr>
      <vt:lpstr>Your friend gets a raise…..</vt:lpstr>
      <vt:lpstr>No BUTS.</vt:lpstr>
      <vt:lpstr>ENGAGEMENT → Optimizing immersion in daily life, showing up as our best</vt:lpstr>
      <vt:lpstr>PowerPoint Presentation</vt:lpstr>
      <vt:lpstr>Flow Characteristics</vt:lpstr>
      <vt:lpstr>What activity were you doing the last time you experienced ﬂow?</vt:lpstr>
      <vt:lpstr>How might we foster more ﬂow at work?</vt:lpstr>
      <vt:lpstr>Strengths</vt:lpstr>
      <vt:lpstr>Signature Strengths</vt:lpstr>
      <vt:lpstr>Uncover Yours!</vt:lpstr>
      <vt:lpstr>What if….</vt:lpstr>
      <vt:lpstr>Mindfulness</vt:lpstr>
      <vt:lpstr>The Power of the Breath</vt:lpstr>
      <vt:lpstr>PowerPoint Presentation</vt:lpstr>
      <vt:lpstr>Mindful STOP</vt:lpstr>
      <vt:lpstr>VITALITY → Unpacking the mind-body; possessing the energy to complete tasks with vigor</vt:lpstr>
      <vt:lpstr>If you’re in a bad mood, go for a walk.</vt:lpstr>
      <vt:lpstr>Beneﬁts of Physical Acticity</vt:lpstr>
      <vt:lpstr>Brain-Derived Neurotrophic Factor [BDNF]</vt:lpstr>
      <vt:lpstr>PowerPoint Presentation</vt:lpstr>
      <vt:lpstr>PowerPoint Presentation</vt:lpstr>
      <vt:lpstr>Mind over matter.</vt:lpstr>
      <vt:lpstr>ACCOMPLISHMENT → Success ≠ a zero sum game</vt:lpstr>
      <vt:lpstr>PowerPoint Presentation</vt:lpstr>
      <vt:lpstr>POSITIVE ACCOMPLISHMENT = Grit + Otherishness</vt:lpstr>
      <vt:lpstr>Positive Accomplishment</vt:lpstr>
      <vt:lpstr>Hedonic Adaptation!</vt:lpstr>
      <vt:lpstr>SMART Goals</vt:lpstr>
      <vt:lpstr>MEANING →Belonging to and serving something larger than the self</vt:lpstr>
      <vt:lpstr>PowerPoint Presentation</vt:lpstr>
      <vt:lpstr>Beyond Happiness (Emily Esfahani Smith)</vt:lpstr>
      <vt:lpstr>What gives my life purpose?</vt:lpstr>
      <vt:lpstr>PowerPoint Presentation</vt:lpstr>
      <vt:lpstr>PowerPoint Presentation</vt:lpstr>
      <vt:lpstr>"In some ways, suffering ceases to be suffering at the moment it ﬁnds a meaning."</vt:lpstr>
      <vt:lpstr>PowerPoint Presentation</vt:lpstr>
      <vt:lpstr>Posttraumatic Growth (PTG)</vt:lpstr>
      <vt:lpstr>POSITIVE EMOTIONS → Embracing a mindset of positivity &amp; Feeling GOOD</vt:lpstr>
      <vt:lpstr>gratitude</vt:lpstr>
      <vt:lpstr>POSITIVE EMOTIONS</vt:lpstr>
      <vt:lpstr>Physicians who were induced with positive emotions before seeing their patients were actually better than their control counterparts at integrating patient case information.</vt:lpstr>
      <vt:lpstr>Health beneﬁts!</vt:lpstr>
      <vt:lpstr>NEGATIVE EMOTIONS (-)</vt:lpstr>
      <vt:lpstr>Positive emotions are critical for resilience.</vt:lpstr>
      <vt:lpstr>Frequency &gt;&gt; Intensity</vt:lpstr>
      <vt:lpstr>E V A M P</vt:lpstr>
      <vt:lpstr>Summary</vt:lpstr>
      <vt:lpstr>Looking for more?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Medicine_October23</dc:title>
  <dc:creator>Corinne Cowan</dc:creator>
  <cp:lastModifiedBy>Corinne Cowan</cp:lastModifiedBy>
  <cp:revision>1</cp:revision>
  <dcterms:created xsi:type="dcterms:W3CDTF">2023-10-03T16:57:17Z</dcterms:created>
  <dcterms:modified xsi:type="dcterms:W3CDTF">2023-10-03T16:58:04Z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