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84" r:id="rId4"/>
    <p:sldId id="278" r:id="rId5"/>
    <p:sldId id="273" r:id="rId6"/>
    <p:sldId id="274" r:id="rId7"/>
    <p:sldId id="279" r:id="rId8"/>
    <p:sldId id="280" r:id="rId9"/>
    <p:sldId id="276" r:id="rId10"/>
    <p:sldId id="281" r:id="rId11"/>
    <p:sldId id="283" r:id="rId12"/>
    <p:sldId id="282" r:id="rId13"/>
    <p:sldId id="27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D12D5-FDA6-41E4-B725-40D3E8F03222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4B214-8C3F-4C65-91ED-5CDCDFA19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9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2510-2224-47D3-9D6C-632412060C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2809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398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77332" y="2492950"/>
            <a:ext cx="6305287" cy="18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4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4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5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6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ECB7-457D-4800-B001-D09764E66088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63DB4-B319-4F3C-B4D0-6255AAB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73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21874"/>
            <a:ext cx="12192000" cy="210747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6700" b="1" i="1" dirty="0">
                <a:ln w="12700">
                  <a:solidFill>
                    <a:schemeClr val="tx1"/>
                  </a:solidFill>
                </a:ln>
                <a:solidFill>
                  <a:srgbClr val="82002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Ohio Office of First Responder </a:t>
            </a:r>
            <a:br>
              <a:rPr lang="en-US" sz="6700" b="1" i="1" dirty="0">
                <a:ln w="12700">
                  <a:solidFill>
                    <a:schemeClr val="tx1"/>
                  </a:solidFill>
                </a:ln>
                <a:solidFill>
                  <a:srgbClr val="82002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700" b="1" i="1" dirty="0">
                <a:ln w="12700">
                  <a:solidFill>
                    <a:schemeClr val="tx1"/>
                  </a:solidFill>
                </a:ln>
                <a:solidFill>
                  <a:srgbClr val="82002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Wellness</a:t>
            </a:r>
            <a:b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82002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en-US" sz="1050" b="1" dirty="0">
                <a:ln w="12700">
                  <a:solidFill>
                    <a:schemeClr val="tx1"/>
                  </a:solidFill>
                </a:ln>
                <a:solidFill>
                  <a:srgbClr val="82002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3100" b="1" dirty="0">
              <a:ln w="12700">
                <a:solidFill>
                  <a:schemeClr val="tx1"/>
                </a:solidFill>
              </a:ln>
              <a:solidFill>
                <a:srgbClr val="820024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297" y="5842337"/>
            <a:ext cx="1253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M. Click, Director 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Office of First Responder Wellness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Department of Public Safety</a:t>
            </a:r>
          </a:p>
          <a:p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Law Enforcement Initiatives  </a:t>
            </a:r>
          </a:p>
          <a:p>
            <a:endParaRPr lang="en-US" sz="2800" b="1" dirty="0">
              <a:solidFill>
                <a:srgbClr val="0066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7" y="435720"/>
            <a:ext cx="6799573" cy="1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6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7"/>
            <a:ext cx="12191999" cy="65176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Rescue Plan Act (ARPA)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783771"/>
            <a:ext cx="12191999" cy="448491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This bill provides additional relief to address the continued impact of COVID-19 (i.e., coronavirus disease 2019) on the economy, public health, state and local governments, individuals, and businesses.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$250 Million for the State of Ohio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$175M Designated for Violent Crime Reduction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$75M Designated for Wellness, Resilience, Recruitment &amp; Retention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154 applications for 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$13,980,255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8" y="5462502"/>
            <a:ext cx="4105664" cy="99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914" y="5624360"/>
            <a:ext cx="1052061" cy="916311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007BED1-2B4E-C0C2-697B-2190CE92C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53" y="5462502"/>
            <a:ext cx="3597491" cy="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8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7"/>
            <a:ext cx="12191999" cy="65176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Coordinators Teams Meeting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783771"/>
            <a:ext cx="12191999" cy="448491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facilitate a monthly call for wellness coordinators and others working in wellness for First Responders across the state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over 300 persons on the roster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Enforcement, Fire Service, EMS, Dispatch, Corrections, Mental Health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an opportunity to share information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67" y="5353446"/>
            <a:ext cx="4105664" cy="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6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7"/>
            <a:ext cx="12191999" cy="651766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783771"/>
            <a:ext cx="12191999" cy="4484915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8" y="5462502"/>
            <a:ext cx="4105664" cy="993650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0467F562-E70C-BD89-A0FA-C266FC88F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50" y="1442251"/>
            <a:ext cx="3973497" cy="39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3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6"/>
            <a:ext cx="12192000" cy="1002119"/>
          </a:xfrm>
        </p:spPr>
        <p:txBody>
          <a:bodyPr>
            <a:normAutofit/>
          </a:bodyPr>
          <a:lstStyle/>
          <a:p>
            <a:pPr algn="ctr"/>
            <a:r>
              <a:rPr lang="en-US" sz="4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1518407"/>
            <a:ext cx="12192000" cy="5093653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Steven M. Click, </a:t>
            </a:r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Ohio Office of First Responder Wellness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Law Enforcement Initiatives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 West Broad Street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Columbus, Ohio 43233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614-466-4470 Desk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614-949-2428 Cell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STClick@dps.ohio.gov</a:t>
            </a:r>
          </a:p>
        </p:txBody>
      </p:sp>
    </p:spTree>
    <p:extLst>
      <p:ext uri="{BB962C8B-B14F-4D97-AF65-F5344CB8AC3E}">
        <p14:creationId xmlns:p14="http://schemas.microsoft.com/office/powerpoint/2010/main" val="217428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09800" y="428096"/>
            <a:ext cx="9144000" cy="955227"/>
          </a:xfrm>
        </p:spPr>
        <p:txBody>
          <a:bodyPr>
            <a:normAutofit/>
          </a:bodyPr>
          <a:lstStyle/>
          <a:p>
            <a:pPr algn="l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Questions……….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660" y="1660627"/>
            <a:ext cx="9406746" cy="4683629"/>
          </a:xfrm>
          <a:prstGeom prst="rect">
            <a:avLst/>
          </a:prstGeom>
        </p:spPr>
      </p:pic>
      <p:pic>
        <p:nvPicPr>
          <p:cNvPr id="3" name="Picture 2" descr="A girl smiling for the camera&#10;&#10;Description automatically generated">
            <a:extLst>
              <a:ext uri="{FF2B5EF4-FFF2-40B4-BE49-F238E27FC236}">
                <a16:creationId xmlns:a16="http://schemas.microsoft.com/office/drawing/2014/main" id="{99F7A7B8-AB44-4ECB-BCEF-061F642DD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21951"/>
            <a:ext cx="3497531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0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34224"/>
            <a:ext cx="12191999" cy="80534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 Wellness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1138844" y="939567"/>
            <a:ext cx="9867207" cy="42594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in July of 2021</a:t>
            </a: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 bridge between mental health and first responders and their agencies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training for agencies and their personnel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a reference for Ohio First Responder agencies and governmental officials / agencies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67" y="5379283"/>
            <a:ext cx="4105664" cy="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9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34224"/>
            <a:ext cx="12191999" cy="80534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Responder Wellness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1138844" y="939567"/>
            <a:ext cx="9867207" cy="42594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work with:</a:t>
            </a:r>
          </a:p>
          <a:p>
            <a:pPr marL="457200" lvl="1" indent="0">
              <a:buNone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Enforcement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/ EMS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Dispatch / Communications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 &amp; Mental Health Boards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67" y="5379283"/>
            <a:ext cx="4105664" cy="9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2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6"/>
            <a:ext cx="12191999" cy="838642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Opportunities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4498108" y="1082180"/>
            <a:ext cx="6275399" cy="5595457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Awareness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Addiction Awareness)</a:t>
            </a:r>
          </a:p>
          <a:p>
            <a:pPr marL="457200" lvl="1" indent="0">
              <a:buNone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Discusses the possible physical, mental, emotional reactions to a critical or traumatic incident or the cumulative effects of these incidents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techniques and skills to effectively deal with the effects of trauma in healthy and safe ways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 Awareness (Optional) provides an awareness level of addiction, with focus on alcohol but also addressing process and other addictions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B64F1-665D-4EED-981B-6D5FF48DC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52" y="1794874"/>
            <a:ext cx="3003665" cy="45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6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6"/>
            <a:ext cx="12191999" cy="796697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Opportunities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847288"/>
            <a:ext cx="12191999" cy="53661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“After the Call”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Beneficial for all levels of public safety agencies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Discusses what to do in the aftermath of the loss of a co-worker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Line of Duty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Accidental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Suicide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a “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to do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but begins the conversation for the command staff to develop plans that can be used when emotion and stress are at their highest levels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1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6"/>
            <a:ext cx="12192000" cy="737974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Opportunities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847288" y="1342239"/>
            <a:ext cx="6523330" cy="4790706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Awareness</a:t>
            </a:r>
          </a:p>
          <a:p>
            <a:pPr lvl="1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QPR Course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Question, Persuade and Refer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Trains “Gatekeepers” who have the training and resources to assist co-workers, friends, family and the public</a:t>
            </a:r>
          </a:p>
          <a:p>
            <a:r>
              <a:rPr lang="en-US" dirty="0">
                <a:solidFill>
                  <a:schemeClr val="bg1"/>
                </a:solidFill>
              </a:rPr>
              <a:t>As a QPR-trained Gatekeeper you will learn to:</a:t>
            </a: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Recognize the warning signs of suicide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Know how to offer hope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Know how to get help and save a life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E91E6E56-5732-4984-8B1F-2F323DB6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7" y="2846459"/>
            <a:ext cx="3950255" cy="20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6"/>
            <a:ext cx="12192000" cy="670862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Training Opportunities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847288" y="1617663"/>
            <a:ext cx="6523330" cy="4515282"/>
          </a:xfrm>
        </p:spPr>
        <p:txBody>
          <a:bodyPr>
            <a:normAutofit/>
          </a:bodyPr>
          <a:lstStyle/>
          <a:p>
            <a:pPr lvl="1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Self-Care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about need for first-responders to take care of themselves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and strategies for self-care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Applicable to all levels of public safety agencies</a:t>
            </a:r>
            <a:endParaRPr lang="en-US" sz="3600" dirty="0">
              <a:solidFill>
                <a:schemeClr val="bg1"/>
              </a:solidFill>
            </a:endParaRPr>
          </a:p>
          <a:p>
            <a:pPr lvl="1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B7B2A3D3-0089-4292-829C-9ECDFA16C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21" y="2231473"/>
            <a:ext cx="2715394" cy="27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0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789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Opportunities</a:t>
            </a:r>
          </a:p>
        </p:txBody>
      </p:sp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1C4597DE-7ACE-49A0-A592-A20B685A91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r="16736"/>
          <a:stretch/>
        </p:blipFill>
        <p:spPr>
          <a:xfrm rot="5400000">
            <a:off x="1253331" y="1410494"/>
            <a:ext cx="4351338" cy="51816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Retirement; Surviving being a member of the Survivor’s Club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Planning for personnel preparing to retire or newly retired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Discusses making the transition from First Responders to retiree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781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428096"/>
            <a:ext cx="12191999" cy="10021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of Planning / Preparation</a:t>
            </a:r>
            <a:endParaRPr lang="en-US" sz="40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>
          <a:xfrm>
            <a:off x="4184073" y="1737242"/>
            <a:ext cx="7169726" cy="4692662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to provide trainings to a variety of agencies and organizations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partner with others on mental health support for Ohio’s 92,000+ First Responders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promote partnerships between First Responder agencies and community mental health resources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09F8D4D-3F08-4907-815E-4AA67E1C39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5" y="1737242"/>
            <a:ext cx="3573350" cy="33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71021"/>
      </p:ext>
    </p:extLst>
  </p:cSld>
  <p:clrMapOvr>
    <a:masterClrMapping/>
  </p:clrMapOvr>
</p:sld>
</file>

<file path=ppt/theme/theme1.xml><?xml version="1.0" encoding="utf-8"?>
<a:theme xmlns:a="http://schemas.openxmlformats.org/drawingml/2006/main" name="Assist theme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sist theme." id="{A69CD9B2-1554-4949-8793-ACB263C8A9A6}" vid="{E805509B-5D7D-4C2E-8BE5-28E9B4230E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565</Words>
  <Application>Microsoft Office PowerPoint</Application>
  <PresentationFormat>Widescreen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Assist theme.</vt:lpstr>
      <vt:lpstr>Ohio Office of First Responder  Wellness  </vt:lpstr>
      <vt:lpstr>First Responder Wellness</vt:lpstr>
      <vt:lpstr>First Responder Wellness</vt:lpstr>
      <vt:lpstr>Training Opportunities</vt:lpstr>
      <vt:lpstr>Training Opportunities</vt:lpstr>
      <vt:lpstr>Training Opportunities</vt:lpstr>
      <vt:lpstr>Training Opportunities</vt:lpstr>
      <vt:lpstr>Training Opportunities</vt:lpstr>
      <vt:lpstr>Current State of Planning / Preparation</vt:lpstr>
      <vt:lpstr>American Rescue Plan Act (ARPA)</vt:lpstr>
      <vt:lpstr>Wellness Coordinators Teams Meeting</vt:lpstr>
      <vt:lpstr>Additional Resources</vt:lpstr>
      <vt:lpstr>Contact Information</vt:lpstr>
      <vt:lpstr>Questions……….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ASSIST, Post Critical Incident Seminars and the role of the First Responder Liaison</dc:title>
  <dc:creator>Steven M. Click</dc:creator>
  <cp:lastModifiedBy>Steven Click</cp:lastModifiedBy>
  <cp:revision>31</cp:revision>
  <dcterms:created xsi:type="dcterms:W3CDTF">2020-11-03T19:43:00Z</dcterms:created>
  <dcterms:modified xsi:type="dcterms:W3CDTF">2023-09-25T15:50:14Z</dcterms:modified>
</cp:coreProperties>
</file>